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60" r:id="rId5"/>
    <p:sldId id="290" r:id="rId6"/>
    <p:sldId id="291" r:id="rId7"/>
    <p:sldId id="266" r:id="rId8"/>
    <p:sldId id="292" r:id="rId9"/>
    <p:sldId id="305" r:id="rId10"/>
    <p:sldId id="296" r:id="rId11"/>
    <p:sldId id="297" r:id="rId12"/>
    <p:sldId id="269" r:id="rId13"/>
    <p:sldId id="298" r:id="rId14"/>
    <p:sldId id="270" r:id="rId15"/>
    <p:sldId id="271" r:id="rId16"/>
    <p:sldId id="263" r:id="rId17"/>
    <p:sldId id="303" r:id="rId18"/>
    <p:sldId id="306" r:id="rId19"/>
    <p:sldId id="307" r:id="rId20"/>
    <p:sldId id="304" r:id="rId21"/>
    <p:sldId id="300" r:id="rId22"/>
    <p:sldId id="274" r:id="rId23"/>
    <p:sldId id="30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4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tman, Ken (stratmkf)" userId="71b7b8fc-803c-467d-bc17-28acb87967da" providerId="ADAL" clId="{D97BBF20-AAF7-45E1-845F-11F58BD212EF}"/>
    <pc:docChg chg="addSld delSld modSld">
      <pc:chgData name="Stratman, Ken (stratmkf)" userId="71b7b8fc-803c-467d-bc17-28acb87967da" providerId="ADAL" clId="{D97BBF20-AAF7-45E1-845F-11F58BD212EF}" dt="2025-10-14T14:54:25.413" v="37" actId="47"/>
      <pc:docMkLst>
        <pc:docMk/>
      </pc:docMkLst>
      <pc:sldChg chg="modSp mod">
        <pc:chgData name="Stratman, Ken (stratmkf)" userId="71b7b8fc-803c-467d-bc17-28acb87967da" providerId="ADAL" clId="{D97BBF20-AAF7-45E1-845F-11F58BD212EF}" dt="2025-10-14T14:17:44.278" v="12" actId="20577"/>
        <pc:sldMkLst>
          <pc:docMk/>
          <pc:sldMk cId="2696422022" sldId="260"/>
        </pc:sldMkLst>
        <pc:spChg chg="mod">
          <ac:chgData name="Stratman, Ken (stratmkf)" userId="71b7b8fc-803c-467d-bc17-28acb87967da" providerId="ADAL" clId="{D97BBF20-AAF7-45E1-845F-11F58BD212EF}" dt="2025-10-14T14:17:44.278" v="12" actId="20577"/>
          <ac:spMkLst>
            <pc:docMk/>
            <pc:sldMk cId="2696422022" sldId="260"/>
            <ac:spMk id="3" creationId="{02FBAA2C-D872-4384-A45D-E8939F06B06F}"/>
          </ac:spMkLst>
        </pc:spChg>
      </pc:sldChg>
      <pc:sldChg chg="modSp mod">
        <pc:chgData name="Stratman, Ken (stratmkf)" userId="71b7b8fc-803c-467d-bc17-28acb87967da" providerId="ADAL" clId="{D97BBF20-AAF7-45E1-845F-11F58BD212EF}" dt="2025-10-14T14:43:11.850" v="20" actId="6549"/>
        <pc:sldMkLst>
          <pc:docMk/>
          <pc:sldMk cId="241432581" sldId="303"/>
        </pc:sldMkLst>
        <pc:spChg chg="mod">
          <ac:chgData name="Stratman, Ken (stratmkf)" userId="71b7b8fc-803c-467d-bc17-28acb87967da" providerId="ADAL" clId="{D97BBF20-AAF7-45E1-845F-11F58BD212EF}" dt="2025-10-14T14:43:11.850" v="20" actId="6549"/>
          <ac:spMkLst>
            <pc:docMk/>
            <pc:sldMk cId="241432581" sldId="303"/>
            <ac:spMk id="3" creationId="{119DA9EA-27FA-4362-B571-326A9EBBDB83}"/>
          </ac:spMkLst>
        </pc:spChg>
      </pc:sldChg>
      <pc:sldChg chg="modSp mod">
        <pc:chgData name="Stratman, Ken (stratmkf)" userId="71b7b8fc-803c-467d-bc17-28acb87967da" providerId="ADAL" clId="{D97BBF20-AAF7-45E1-845F-11F58BD212EF}" dt="2025-10-14T14:49:53.210" v="35" actId="6549"/>
        <pc:sldMkLst>
          <pc:docMk/>
          <pc:sldMk cId="2400529744" sldId="307"/>
        </pc:sldMkLst>
        <pc:spChg chg="mod">
          <ac:chgData name="Stratman, Ken (stratmkf)" userId="71b7b8fc-803c-467d-bc17-28acb87967da" providerId="ADAL" clId="{D97BBF20-AAF7-45E1-845F-11F58BD212EF}" dt="2025-10-14T14:49:53.210" v="35" actId="6549"/>
          <ac:spMkLst>
            <pc:docMk/>
            <pc:sldMk cId="2400529744" sldId="307"/>
            <ac:spMk id="7" creationId="{08EB3653-CD4C-7D0B-A2DF-DA6CBAE61182}"/>
          </ac:spMkLst>
        </pc:spChg>
      </pc:sldChg>
      <pc:sldChg chg="modSp mod">
        <pc:chgData name="Stratman, Ken (stratmkf)" userId="71b7b8fc-803c-467d-bc17-28acb87967da" providerId="ADAL" clId="{D97BBF20-AAF7-45E1-845F-11F58BD212EF}" dt="2025-10-14T14:44:58.508" v="34" actId="20577"/>
        <pc:sldMkLst>
          <pc:docMk/>
          <pc:sldMk cId="482786759" sldId="308"/>
        </pc:sldMkLst>
        <pc:spChg chg="mod">
          <ac:chgData name="Stratman, Ken (stratmkf)" userId="71b7b8fc-803c-467d-bc17-28acb87967da" providerId="ADAL" clId="{D97BBF20-AAF7-45E1-845F-11F58BD212EF}" dt="2025-10-14T14:44:58.508" v="34" actId="20577"/>
          <ac:spMkLst>
            <pc:docMk/>
            <pc:sldMk cId="482786759" sldId="308"/>
            <ac:spMk id="3" creationId="{02FBAA2C-D872-4384-A45D-E8939F06B06F}"/>
          </ac:spMkLst>
        </pc:spChg>
      </pc:sldChg>
      <pc:sldChg chg="add del">
        <pc:chgData name="Stratman, Ken (stratmkf)" userId="71b7b8fc-803c-467d-bc17-28acb87967da" providerId="ADAL" clId="{D97BBF20-AAF7-45E1-845F-11F58BD212EF}" dt="2025-10-14T14:54:25.413" v="37" actId="47"/>
        <pc:sldMkLst>
          <pc:docMk/>
          <pc:sldMk cId="565544414"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4BE5-9FFA-411B-84E0-932634ACF3E2}"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F3DE3-6509-4E7C-AC9C-54146FEC15A1}" type="slidenum">
              <a:rPr lang="en-US" smtClean="0"/>
              <a:t>‹#›</a:t>
            </a:fld>
            <a:endParaRPr lang="en-US"/>
          </a:p>
        </p:txBody>
      </p:sp>
    </p:spTree>
    <p:extLst>
      <p:ext uri="{BB962C8B-B14F-4D97-AF65-F5344CB8AC3E}">
        <p14:creationId xmlns:p14="http://schemas.microsoft.com/office/powerpoint/2010/main" val="423113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Institutional or need grants can</a:t>
            </a:r>
          </a:p>
          <a:p>
            <a:r>
              <a:rPr lang="en-US"/>
              <a:t>UCC and UCBA do not qualify</a:t>
            </a:r>
          </a:p>
        </p:txBody>
      </p:sp>
      <p:sp>
        <p:nvSpPr>
          <p:cNvPr id="4" name="Slide Number Placeholder 3"/>
          <p:cNvSpPr>
            <a:spLocks noGrp="1"/>
          </p:cNvSpPr>
          <p:nvPr>
            <p:ph type="sldNum" sz="quarter" idx="5"/>
          </p:nvPr>
        </p:nvSpPr>
        <p:spPr/>
        <p:txBody>
          <a:bodyPr/>
          <a:lstStyle/>
          <a:p>
            <a:fld id="{4ADF3DE3-6509-4E7C-AC9C-54146FEC15A1}" type="slidenum">
              <a:rPr lang="en-US" smtClean="0"/>
              <a:t>7</a:t>
            </a:fld>
            <a:endParaRPr lang="en-US"/>
          </a:p>
        </p:txBody>
      </p:sp>
    </p:spTree>
    <p:extLst>
      <p:ext uri="{BB962C8B-B14F-4D97-AF65-F5344CB8AC3E}">
        <p14:creationId xmlns:p14="http://schemas.microsoft.com/office/powerpoint/2010/main" val="77622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328"/>
            <a:ext cx="82296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64890"/>
            <a:ext cx="8229600" cy="3387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400"/>
            </a:br>
            <a:endParaRPr lang="en-US"/>
          </a:p>
        </p:txBody>
      </p:sp>
      <p:sp>
        <p:nvSpPr>
          <p:cNvPr id="3" name="Rectangle 2">
            <a:extLst>
              <a:ext uri="{FF2B5EF4-FFF2-40B4-BE49-F238E27FC236}">
                <a16:creationId xmlns:a16="http://schemas.microsoft.com/office/drawing/2014/main" id="{02FBAA2C-D872-4384-A45D-E8939F06B06F}"/>
              </a:ext>
            </a:extLst>
          </p:cNvPr>
          <p:cNvSpPr/>
          <p:nvPr/>
        </p:nvSpPr>
        <p:spPr>
          <a:xfrm>
            <a:off x="679353" y="639727"/>
            <a:ext cx="3580646" cy="5355312"/>
          </a:xfrm>
          <a:prstGeom prst="rect">
            <a:avLst/>
          </a:prstGeom>
        </p:spPr>
        <p:txBody>
          <a:bodyPr wrap="square" lIns="91440" tIns="45720" rIns="91440" bIns="45720" anchor="t">
            <a:spAutoFit/>
          </a:bodyPr>
          <a:lstStyle/>
          <a:p>
            <a:pPr algn="ctr"/>
            <a:endParaRPr lang="en-US" sz="2400" b="1" dirty="0">
              <a:solidFill>
                <a:srgbClr val="E00122"/>
              </a:solidFill>
              <a:latin typeface="Open Sans"/>
              <a:ea typeface="Open Sans"/>
              <a:cs typeface="Open Sans"/>
            </a:endParaRPr>
          </a:p>
          <a:p>
            <a:pPr algn="ctr"/>
            <a:r>
              <a:rPr lang="en-US" sz="2400" b="1" dirty="0">
                <a:solidFill>
                  <a:srgbClr val="E00122"/>
                </a:solidFill>
                <a:latin typeface="Open Sans"/>
                <a:ea typeface="Open Sans"/>
                <a:cs typeface="Open Sans"/>
              </a:rPr>
              <a:t>University of Cincinnati</a:t>
            </a:r>
            <a:endParaRPr lang="en-US" sz="2400" b="1" dirty="0">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r>
              <a:rPr lang="en-US" dirty="0">
                <a:latin typeface="Open Sans"/>
                <a:ea typeface="Open Sans"/>
                <a:cs typeface="Open Sans"/>
              </a:rPr>
              <a:t>Ken Stratman</a:t>
            </a:r>
          </a:p>
          <a:p>
            <a:pPr algn="ctr"/>
            <a:r>
              <a:rPr lang="en-US" dirty="0">
                <a:latin typeface="Open Sans"/>
                <a:ea typeface="Open Sans"/>
                <a:cs typeface="Open Sans"/>
              </a:rPr>
              <a:t>Enrollment Services</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513-556-1000</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enrollmentservices@uc.edu</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@UCenrollment</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b="1" dirty="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br>
              <a:rPr lang="en-US"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a:ea typeface="Open Sans"/>
              <a:cs typeface="Open Sans"/>
            </a:endParaRPr>
          </a:p>
          <a:p>
            <a:pPr algn="ctr"/>
            <a:r>
              <a:rPr lang="en-US" dirty="0">
                <a:latin typeface="Open Sans"/>
                <a:ea typeface="Open Sans"/>
                <a:cs typeface="Open Sans"/>
              </a:rPr>
              <a:t>Resources and drop-in hours:</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uc.edu/enrollment-services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p>
        </p:txBody>
      </p:sp>
      <p:pic>
        <p:nvPicPr>
          <p:cNvPr id="4" name="Picture 3">
            <a:extLst>
              <a:ext uri="{FF2B5EF4-FFF2-40B4-BE49-F238E27FC236}">
                <a16:creationId xmlns:a16="http://schemas.microsoft.com/office/drawing/2014/main" id="{CCECFF7B-B6F0-4A28-BCDF-CC8FBA6D7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324" y="2388276"/>
            <a:ext cx="4454306" cy="3567471"/>
          </a:xfrm>
          <a:prstGeom prst="rect">
            <a:avLst/>
          </a:prstGeom>
        </p:spPr>
      </p:pic>
      <p:pic>
        <p:nvPicPr>
          <p:cNvPr id="7" name="Picture 6" descr="A white and blue logo&#10;&#10;Description automatically generated">
            <a:extLst>
              <a:ext uri="{FF2B5EF4-FFF2-40B4-BE49-F238E27FC236}">
                <a16:creationId xmlns:a16="http://schemas.microsoft.com/office/drawing/2014/main" id="{D1E10E3B-C8B4-CD24-4DA7-BE88AD67073F}"/>
              </a:ext>
            </a:extLst>
          </p:cNvPr>
          <p:cNvPicPr>
            <a:picLocks noChangeAspect="1"/>
          </p:cNvPicPr>
          <p:nvPr/>
        </p:nvPicPr>
        <p:blipFill>
          <a:blip r:embed="rId3"/>
          <a:stretch>
            <a:fillRect/>
          </a:stretch>
        </p:blipFill>
        <p:spPr>
          <a:xfrm>
            <a:off x="1252321" y="3553889"/>
            <a:ext cx="656524" cy="614451"/>
          </a:xfrm>
          <a:prstGeom prst="rect">
            <a:avLst/>
          </a:prstGeom>
        </p:spPr>
      </p:pic>
      <p:pic>
        <p:nvPicPr>
          <p:cNvPr id="8" name="Picture 7" descr="A logo of a camera&#10;&#10;Description automatically generated">
            <a:extLst>
              <a:ext uri="{FF2B5EF4-FFF2-40B4-BE49-F238E27FC236}">
                <a16:creationId xmlns:a16="http://schemas.microsoft.com/office/drawing/2014/main" id="{8778B3E5-5FB2-C5C9-BE80-B8F4C53DA0FC}"/>
              </a:ext>
            </a:extLst>
          </p:cNvPr>
          <p:cNvPicPr>
            <a:picLocks noChangeAspect="1"/>
          </p:cNvPicPr>
          <p:nvPr/>
        </p:nvPicPr>
        <p:blipFill>
          <a:blip r:embed="rId4"/>
          <a:stretch>
            <a:fillRect/>
          </a:stretch>
        </p:blipFill>
        <p:spPr>
          <a:xfrm>
            <a:off x="2082562" y="3539864"/>
            <a:ext cx="670549" cy="628476"/>
          </a:xfrm>
          <a:prstGeom prst="rect">
            <a:avLst/>
          </a:prstGeom>
        </p:spPr>
      </p:pic>
      <p:pic>
        <p:nvPicPr>
          <p:cNvPr id="9" name="Picture 8" descr="A white x on a black background&#10;&#10;Description automatically generated">
            <a:extLst>
              <a:ext uri="{FF2B5EF4-FFF2-40B4-BE49-F238E27FC236}">
                <a16:creationId xmlns:a16="http://schemas.microsoft.com/office/drawing/2014/main" id="{F0D30095-9D7B-47EB-DFAA-18F4FDED3F7A}"/>
              </a:ext>
            </a:extLst>
          </p:cNvPr>
          <p:cNvPicPr>
            <a:picLocks noChangeAspect="1"/>
          </p:cNvPicPr>
          <p:nvPr/>
        </p:nvPicPr>
        <p:blipFill>
          <a:blip r:embed="rId5"/>
          <a:stretch>
            <a:fillRect/>
          </a:stretch>
        </p:blipFill>
        <p:spPr>
          <a:xfrm>
            <a:off x="2923425" y="3539864"/>
            <a:ext cx="684573" cy="628476"/>
          </a:xfrm>
          <a:prstGeom prst="rect">
            <a:avLst/>
          </a:prstGeom>
        </p:spPr>
      </p:pic>
    </p:spTree>
    <p:extLst>
      <p:ext uri="{BB962C8B-B14F-4D97-AF65-F5344CB8AC3E}">
        <p14:creationId xmlns:p14="http://schemas.microsoft.com/office/powerpoint/2010/main" val="269642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BF86-7837-4DA5-A605-89E05DB0B537}"/>
              </a:ext>
            </a:extLst>
          </p:cNvPr>
          <p:cNvSpPr>
            <a:spLocks noGrp="1"/>
          </p:cNvSpPr>
          <p:nvPr>
            <p:ph type="title"/>
          </p:nvPr>
        </p:nvSpPr>
        <p:spPr>
          <a:xfrm>
            <a:off x="391383" y="1140783"/>
            <a:ext cx="8229600" cy="855538"/>
          </a:xfrm>
        </p:spPr>
        <p:txBody>
          <a:bodyPr>
            <a:normAutofit fontScale="90000"/>
          </a:bodyPr>
          <a:lstStyle/>
          <a:p>
            <a:r>
              <a:rPr lang="en-US" sz="5300">
                <a:solidFill>
                  <a:srgbClr val="E00122"/>
                </a:solidFill>
                <a:latin typeface="Open Sans ExtraBold"/>
                <a:ea typeface="Open Sans ExtraBold"/>
                <a:cs typeface="Open Sans ExtraBold"/>
              </a:rPr>
              <a:t>Employment</a:t>
            </a:r>
            <a:br>
              <a:rPr lang="en-US" sz="5300">
                <a:latin typeface="Open Sans ExtraBold" panose="020B0906030804020204" pitchFamily="34" charset="0"/>
                <a:ea typeface="Open Sans ExtraBold" panose="020B0906030804020204" pitchFamily="34" charset="0"/>
                <a:cs typeface="Open Sans ExtraBold" panose="020B0906030804020204" pitchFamily="34" charset="0"/>
              </a:rPr>
            </a:br>
            <a:r>
              <a:rPr lang="en-US" sz="2700">
                <a:latin typeface="Open Sans ExtraBold"/>
                <a:ea typeface="Open Sans ExtraBold"/>
                <a:cs typeface="Open Sans ExtraBold"/>
              </a:rPr>
              <a:t>Federal Work Study (FWS) – Part Time Jobs</a:t>
            </a:r>
            <a:br>
              <a:rPr lang="en-US" sz="4400">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BD31CF7F-D4E9-436F-A6B2-A2D2E2EEE808}"/>
              </a:ext>
            </a:extLst>
          </p:cNvPr>
          <p:cNvSpPr>
            <a:spLocks noGrp="1"/>
          </p:cNvSpPr>
          <p:nvPr>
            <p:ph sz="half" idx="1"/>
          </p:nvPr>
        </p:nvSpPr>
        <p:spPr>
          <a:xfrm>
            <a:off x="0" y="2560494"/>
            <a:ext cx="5273748" cy="4525963"/>
          </a:xfrm>
        </p:spPr>
        <p:txBody>
          <a:bodyPr vert="horz" lIns="91440" tIns="45720" rIns="91440" bIns="45720" rtlCol="0" anchor="t">
            <a:normAutofit/>
          </a:bodyPr>
          <a:lstStyle/>
          <a:p>
            <a:pPr lvl="1">
              <a:buFont typeface="Arial" panose="020B0604020202020204" pitchFamily="34" charset="0"/>
              <a:buChar char="•"/>
            </a:pPr>
            <a:r>
              <a:rPr lang="en-US" sz="1900">
                <a:latin typeface="Open Sans"/>
                <a:ea typeface="Open Sans"/>
                <a:cs typeface="Open Sans"/>
              </a:rPr>
              <a:t>Your college &amp; Department of Ed each pay a percentage of your salary.</a:t>
            </a:r>
          </a:p>
          <a:p>
            <a:pPr lvl="1">
              <a:buFont typeface="Arial" panose="020B0604020202020204" pitchFamily="34" charset="0"/>
              <a:buChar char="•"/>
            </a:pPr>
            <a:r>
              <a:rPr lang="en-US" sz="1900">
                <a:solidFill>
                  <a:srgbClr val="E00122"/>
                </a:solidFill>
                <a:latin typeface="Open Sans"/>
                <a:ea typeface="Open Sans"/>
                <a:cs typeface="Open Sans"/>
              </a:rPr>
              <a:t>Earnings are paid directly to the student as they work via paycheck.</a:t>
            </a:r>
          </a:p>
          <a:p>
            <a:pPr lvl="1">
              <a:buFont typeface="Arial" panose="020B0604020202020204" pitchFamily="34" charset="0"/>
              <a:buChar char="•"/>
            </a:pPr>
            <a:r>
              <a:rPr lang="en-US" sz="1900">
                <a:latin typeface="Open Sans"/>
                <a:ea typeface="Open Sans"/>
                <a:cs typeface="Open Sans"/>
              </a:rPr>
              <a:t>Not every student will qualify for FWS and there are limited openings.</a:t>
            </a:r>
            <a:endParaRPr lang="en-US">
              <a:latin typeface="Times New Roman"/>
              <a:ea typeface="Open Sans"/>
              <a:cs typeface="Times New Roman"/>
            </a:endParaRPr>
          </a:p>
          <a:p>
            <a:pPr marL="742950" lvl="1" indent="-285750">
              <a:buFont typeface="Arial" panose="020B0604020202020204" pitchFamily="34" charset="0"/>
              <a:buChar char="•"/>
            </a:pPr>
            <a:r>
              <a:rPr lang="en-US" sz="1900">
                <a:latin typeface="Open Sans"/>
                <a:ea typeface="Open Sans"/>
                <a:cs typeface="Open Sans"/>
              </a:rPr>
              <a:t>Can reduce reliance student loans.</a:t>
            </a:r>
            <a:endParaRPr lang="en-US">
              <a:latin typeface="Times New Roman"/>
              <a:ea typeface="Open Sans"/>
              <a:cs typeface="Times New Roman"/>
            </a:endParaRPr>
          </a:p>
          <a:p>
            <a:pPr marL="457200" lvl="1" indent="0">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a:latin typeface="Times New Roman"/>
              <a:ea typeface="Open Sans" panose="020B0606030504020204" pitchFamily="34" charset="0"/>
              <a:cs typeface="Times New Roman"/>
            </a:endParaRPr>
          </a:p>
        </p:txBody>
      </p:sp>
      <p:pic>
        <p:nvPicPr>
          <p:cNvPr id="12290" name="Picture 2" descr="Work Study Program – Families with Teens">
            <a:extLst>
              <a:ext uri="{FF2B5EF4-FFF2-40B4-BE49-F238E27FC236}">
                <a16:creationId xmlns:a16="http://schemas.microsoft.com/office/drawing/2014/main" id="{81AA9CE5-7247-40CE-9114-C686EFA846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19981" y="2302616"/>
            <a:ext cx="2983319" cy="333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6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AF2921-DCF8-4B8F-B20B-A37F1AF1689A}"/>
              </a:ext>
            </a:extLst>
          </p:cNvPr>
          <p:cNvSpPr txBox="1"/>
          <p:nvPr/>
        </p:nvSpPr>
        <p:spPr>
          <a:xfrm>
            <a:off x="633742" y="458130"/>
            <a:ext cx="8003263" cy="830997"/>
          </a:xfrm>
          <a:prstGeom prst="rect">
            <a:avLst/>
          </a:prstGeom>
          <a:noFill/>
        </p:spPr>
        <p:txBody>
          <a:bodyPr wrap="square" lIns="91440" tIns="45720" rIns="91440" bIns="45720" anchor="t">
            <a:spAutoFit/>
          </a:bodyPr>
          <a:lstStyle/>
          <a:p>
            <a:pPr algn="ctr"/>
            <a:r>
              <a:rPr lang="en-US" sz="4800" b="1">
                <a:solidFill>
                  <a:srgbClr val="E00122"/>
                </a:solidFill>
                <a:latin typeface="Open Sans ExtraBold"/>
                <a:ea typeface="Open Sans ExtraBold"/>
                <a:cs typeface="Open Sans ExtraBold"/>
              </a:rPr>
              <a:t>Loans Overview</a:t>
            </a:r>
            <a:endParaRPr lang="en-US" sz="48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TextBox 6">
            <a:extLst>
              <a:ext uri="{FF2B5EF4-FFF2-40B4-BE49-F238E27FC236}">
                <a16:creationId xmlns:a16="http://schemas.microsoft.com/office/drawing/2014/main" id="{2F939B7A-6DE9-4F97-9387-98ED406001CC}"/>
              </a:ext>
            </a:extLst>
          </p:cNvPr>
          <p:cNvSpPr txBox="1"/>
          <p:nvPr/>
        </p:nvSpPr>
        <p:spPr>
          <a:xfrm>
            <a:off x="733331" y="1720840"/>
            <a:ext cx="7505323" cy="304698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3600" b="1" i="1" u="sng">
                <a:solidFill>
                  <a:srgbClr val="E00122"/>
                </a:solidFill>
                <a:latin typeface="Open Sans"/>
                <a:ea typeface="Open Sans"/>
                <a:cs typeface="Open Sans"/>
              </a:rPr>
              <a:t>MUST BE REPAID</a:t>
            </a:r>
          </a:p>
          <a:p>
            <a:endParaRPr lang="en-US" sz="2400" b="1" i="1" u="sng"/>
          </a:p>
          <a:p>
            <a:pPr marL="342900" indent="-342900">
              <a:buFont typeface="Arial" panose="020B0604020202020204" pitchFamily="34" charset="0"/>
              <a:buChar char="•"/>
            </a:pPr>
            <a:r>
              <a:rPr lang="en-US" sz="2200">
                <a:latin typeface="Open Sans"/>
                <a:ea typeface="Open Sans"/>
                <a:cs typeface="Open Sans"/>
              </a:rPr>
              <a:t>Can be federal student loans, parent loans, alternative loan or a combination.</a:t>
            </a:r>
          </a:p>
          <a:p>
            <a:endParaRPr lang="en-US" sz="22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200">
                <a:latin typeface="Open Sans"/>
                <a:ea typeface="Open Sans"/>
                <a:cs typeface="Open Sans"/>
              </a:rPr>
              <a:t>Repayment begins 6 months after graduation (or when enrollment falls below ½ time) on federal student loans</a:t>
            </a:r>
            <a:endParaRPr lang="en-US" sz="2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860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62491-34F4-4F1F-A012-128ADC988E22}"/>
              </a:ext>
            </a:extLst>
          </p:cNvPr>
          <p:cNvSpPr txBox="1"/>
          <p:nvPr/>
        </p:nvSpPr>
        <p:spPr>
          <a:xfrm>
            <a:off x="372139" y="127171"/>
            <a:ext cx="7641125" cy="769441"/>
          </a:xfrm>
          <a:prstGeom prst="rect">
            <a:avLst/>
          </a:prstGeom>
          <a:noFill/>
        </p:spPr>
        <p:txBody>
          <a:bodyPr wrap="square">
            <a:spAutoFit/>
          </a:bodyPr>
          <a:lstStyle/>
          <a:p>
            <a:pPr algn="ctr"/>
            <a:r>
              <a:rPr lang="en-US" sz="4400" b="1">
                <a:solidFill>
                  <a:srgbClr val="E00122"/>
                </a:solidFill>
                <a:latin typeface="Open Sans ExtraBold"/>
                <a:ea typeface="Open Sans ExtraBold"/>
                <a:cs typeface="Open Sans ExtraBold"/>
              </a:rPr>
              <a:t>Types of Loans</a:t>
            </a:r>
            <a:endParaRPr lang="en-US" sz="44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F4F6273B-F636-48EE-86D4-D6612DF33D36}"/>
              </a:ext>
            </a:extLst>
          </p:cNvPr>
          <p:cNvSpPr txBox="1"/>
          <p:nvPr/>
        </p:nvSpPr>
        <p:spPr>
          <a:xfrm>
            <a:off x="372139" y="889843"/>
            <a:ext cx="8644270" cy="5016758"/>
          </a:xfrm>
          <a:prstGeom prst="rect">
            <a:avLst/>
          </a:prstGeom>
          <a:noFill/>
        </p:spPr>
        <p:txBody>
          <a:bodyPr wrap="square" lIns="91440" tIns="45720" rIns="91440" bIns="45720" anchor="t">
            <a:spAutoFit/>
          </a:bodyPr>
          <a:lstStyle/>
          <a:p>
            <a:r>
              <a:rPr lang="en-US" sz="1600" b="1">
                <a:solidFill>
                  <a:srgbClr val="E00122"/>
                </a:solidFill>
                <a:latin typeface="Open Sans"/>
                <a:ea typeface="Open Sans"/>
                <a:cs typeface="Open Sans"/>
              </a:rPr>
              <a:t>Subsidized Federal Student Loans</a:t>
            </a:r>
            <a:r>
              <a:rPr lang="en-US" sz="1600">
                <a:latin typeface="Open Sans"/>
                <a:ea typeface="Open Sans"/>
                <a:cs typeface="Open Sans"/>
              </a:rPr>
              <a:t>:</a:t>
            </a:r>
          </a:p>
          <a:p>
            <a:pPr marL="742950" lvl="1" indent="-285750">
              <a:buFont typeface="Arial" panose="020B0604020202020204" pitchFamily="34" charset="0"/>
              <a:buChar char="•"/>
            </a:pPr>
            <a:r>
              <a:rPr lang="en-US" sz="1600">
                <a:latin typeface="Open Sans"/>
                <a:ea typeface="Open Sans"/>
                <a:cs typeface="Open Sans"/>
              </a:rPr>
              <a:t>The interest is paid by the Department of Ed while the student is in school at least ½ time (6 hours or more).</a:t>
            </a:r>
            <a:endParaRPr lang="en-US" sz="160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600">
                <a:latin typeface="Open Sans"/>
                <a:ea typeface="Open Sans"/>
                <a:cs typeface="Open Sans"/>
              </a:rPr>
              <a:t>Payments are deferred as long as the student attends ½ time.</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600">
              <a:latin typeface="Open Sans" panose="020B0606030504020204" pitchFamily="34" charset="0"/>
              <a:ea typeface="Open Sans" panose="020B0606030504020204" pitchFamily="34" charset="0"/>
              <a:cs typeface="Open Sans" panose="020B0606030504020204" pitchFamily="34" charset="0"/>
            </a:endParaRPr>
          </a:p>
          <a:p>
            <a:r>
              <a:rPr lang="en-US" sz="1600" b="1">
                <a:solidFill>
                  <a:srgbClr val="E00122"/>
                </a:solidFill>
                <a:latin typeface="Open Sans"/>
                <a:ea typeface="Open Sans"/>
                <a:cs typeface="Open Sans"/>
              </a:rPr>
              <a:t>Unsubsidized Federal Student Loans</a:t>
            </a:r>
            <a:r>
              <a:rPr lang="en-US" sz="1600">
                <a:latin typeface="Open Sans"/>
                <a:ea typeface="Open Sans"/>
                <a:cs typeface="Open Sans"/>
              </a:rPr>
              <a:t>:</a:t>
            </a:r>
            <a:endParaRPr lang="en-US" sz="160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600">
                <a:latin typeface="Open Sans"/>
                <a:ea typeface="Open Sans"/>
                <a:cs typeface="Open Sans"/>
              </a:rPr>
              <a:t>The interest accrues on the loan while the student is in school at least ½ time (6 hours or more).</a:t>
            </a:r>
          </a:p>
          <a:p>
            <a:pPr marL="742950" lvl="1" indent="-285750">
              <a:buFont typeface="Arial" panose="020B0604020202020204" pitchFamily="34" charset="0"/>
              <a:buChar char="•"/>
            </a:pPr>
            <a:r>
              <a:rPr lang="en-US" sz="1600">
                <a:latin typeface="Open Sans"/>
                <a:ea typeface="Open Sans"/>
                <a:cs typeface="Open Sans"/>
              </a:rPr>
              <a:t>Payments are deferred as long as the student attends ½ time.</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600">
              <a:latin typeface="Open Sans" panose="020B0606030504020204" pitchFamily="34" charset="0"/>
              <a:ea typeface="Open Sans" panose="020B0606030504020204" pitchFamily="34" charset="0"/>
              <a:cs typeface="Open Sans" panose="020B0606030504020204" pitchFamily="34" charset="0"/>
            </a:endParaRPr>
          </a:p>
          <a:p>
            <a:r>
              <a:rPr lang="en-US" sz="1600" b="1">
                <a:solidFill>
                  <a:srgbClr val="E00122"/>
                </a:solidFill>
                <a:latin typeface="Open Sans"/>
                <a:ea typeface="Open Sans"/>
                <a:cs typeface="Open Sans"/>
              </a:rPr>
              <a:t>Parent Plus Loans:</a:t>
            </a:r>
            <a:endParaRPr lang="en-US" sz="160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600">
                <a:latin typeface="Open Sans"/>
                <a:ea typeface="Open Sans"/>
                <a:cs typeface="Open Sans"/>
              </a:rPr>
              <a:t>Parent serves as the borrower.</a:t>
            </a:r>
          </a:p>
          <a:p>
            <a:pPr marL="742950" lvl="1" indent="-285750">
              <a:buFont typeface="Arial" panose="020B0604020202020204" pitchFamily="34" charset="0"/>
              <a:buChar char="•"/>
            </a:pPr>
            <a:r>
              <a:rPr lang="en-US" sz="1600">
                <a:latin typeface="Open Sans"/>
                <a:ea typeface="Open Sans"/>
                <a:cs typeface="Open Sans"/>
              </a:rPr>
              <a:t>Approval is based on parent’s credit history.</a:t>
            </a:r>
          </a:p>
          <a:p>
            <a:pPr marL="742950" lvl="1" indent="-285750">
              <a:buFont typeface="Arial" panose="020B0604020202020204" pitchFamily="34" charset="0"/>
              <a:buChar char="•"/>
            </a:pPr>
            <a:r>
              <a:rPr lang="en-US" sz="1600">
                <a:latin typeface="Open Sans"/>
                <a:ea typeface="Open Sans"/>
                <a:cs typeface="Open Sans"/>
              </a:rPr>
              <a:t>If parent is denied a plus loan due to credit, then the student could be eligible for additional unsubsidized loans.</a:t>
            </a:r>
          </a:p>
          <a:p>
            <a:pPr lvl="1"/>
            <a:endParaRPr lang="en-US" sz="1600">
              <a:latin typeface="Open Sans" panose="020B0606030504020204" pitchFamily="34" charset="0"/>
              <a:ea typeface="Open Sans" panose="020B0606030504020204" pitchFamily="34" charset="0"/>
              <a:cs typeface="Open Sans" panose="020B0606030504020204" pitchFamily="34" charset="0"/>
            </a:endParaRPr>
          </a:p>
          <a:p>
            <a:r>
              <a:rPr lang="en-US" sz="1600" b="1">
                <a:solidFill>
                  <a:srgbClr val="E00122"/>
                </a:solidFill>
                <a:latin typeface="Open Sans"/>
                <a:ea typeface="Open Sans"/>
                <a:cs typeface="Open Sans"/>
              </a:rPr>
              <a:t>Alternative (Private) Education Loans</a:t>
            </a:r>
            <a:r>
              <a:rPr lang="en-US" sz="1600">
                <a:latin typeface="Open Sans"/>
                <a:ea typeface="Open Sans"/>
                <a:cs typeface="Open Sans"/>
              </a:rPr>
              <a:t>:</a:t>
            </a:r>
            <a:endParaRPr lang="en-US" sz="160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sz="1600">
                <a:latin typeface="Open Sans"/>
                <a:ea typeface="Open Sans"/>
                <a:cs typeface="Open Sans"/>
              </a:rPr>
              <a:t>Loans taken out by parent or student.</a:t>
            </a:r>
          </a:p>
          <a:p>
            <a:pPr marL="742950" lvl="1" indent="-285750">
              <a:buFont typeface="Arial" panose="020B0604020202020204" pitchFamily="34" charset="0"/>
              <a:buChar char="•"/>
            </a:pPr>
            <a:r>
              <a:rPr lang="en-US" sz="1600">
                <a:latin typeface="Open Sans"/>
                <a:ea typeface="Open Sans"/>
                <a:cs typeface="Open Sans"/>
              </a:rPr>
              <a:t>Approval is based on credit history.</a:t>
            </a:r>
          </a:p>
          <a:p>
            <a:pPr marL="742950" lvl="1" indent="-285750">
              <a:buFont typeface="Arial" panose="020B0604020202020204" pitchFamily="34" charset="0"/>
              <a:buChar char="•"/>
            </a:pPr>
            <a:r>
              <a:rPr lang="en-US" sz="1600">
                <a:latin typeface="Open Sans"/>
                <a:ea typeface="Open Sans"/>
                <a:cs typeface="Open Sans"/>
              </a:rPr>
              <a:t>Be mindful of interest rates and repayment terms.</a:t>
            </a:r>
            <a:endParaRPr lang="en-US"/>
          </a:p>
        </p:txBody>
      </p:sp>
    </p:spTree>
    <p:extLst>
      <p:ext uri="{BB962C8B-B14F-4D97-AF65-F5344CB8AC3E}">
        <p14:creationId xmlns:p14="http://schemas.microsoft.com/office/powerpoint/2010/main" val="362060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1FF5E-F4AA-4724-936D-594B39A2B3F9}"/>
              </a:ext>
            </a:extLst>
          </p:cNvPr>
          <p:cNvSpPr txBox="1"/>
          <p:nvPr/>
        </p:nvSpPr>
        <p:spPr>
          <a:xfrm>
            <a:off x="306732" y="727555"/>
            <a:ext cx="8646060" cy="984885"/>
          </a:xfrm>
          <a:prstGeom prst="rect">
            <a:avLst/>
          </a:prstGeom>
          <a:noFill/>
        </p:spPr>
        <p:txBody>
          <a:bodyPr wrap="square" lIns="91440" tIns="45720" rIns="91440" bIns="45720" anchor="t">
            <a:spAutoFit/>
          </a:bodyPr>
          <a:lstStyle/>
          <a:p>
            <a:pPr algn="ctr">
              <a:spcBef>
                <a:spcPct val="0"/>
              </a:spcBef>
              <a:defRPr/>
            </a:pPr>
            <a:r>
              <a:rPr lang="en-US" sz="4000" b="1">
                <a:solidFill>
                  <a:srgbClr val="E00122"/>
                </a:solidFill>
                <a:latin typeface="Open Sans ExtraBold"/>
                <a:ea typeface="Open Sans ExtraBold"/>
                <a:cs typeface="Open Sans ExtraBold"/>
              </a:rPr>
              <a:t> What</a:t>
            </a:r>
            <a:r>
              <a:rPr kumimoji="0" lang="en-US" sz="4000" b="1" i="0" u="none" strike="noStrike" kern="1200" cap="none" spc="0" normalizeH="0" baseline="0" noProof="0">
                <a:ln>
                  <a:noFill/>
                </a:ln>
                <a:solidFill>
                  <a:srgbClr val="E00122"/>
                </a:solidFill>
                <a:effectLst/>
                <a:uLnTx/>
                <a:uFillTx/>
                <a:latin typeface="Open Sans ExtraBold"/>
                <a:ea typeface="Open Sans ExtraBold"/>
                <a:cs typeface="Open Sans ExtraBold"/>
              </a:rPr>
              <a:t> </a:t>
            </a:r>
            <a:r>
              <a:rPr lang="en-US" sz="4000" b="1">
                <a:solidFill>
                  <a:srgbClr val="E00122"/>
                </a:solidFill>
                <a:latin typeface="Open Sans ExtraBold"/>
                <a:ea typeface="Open Sans ExtraBold"/>
                <a:cs typeface="Open Sans ExtraBold"/>
              </a:rPr>
              <a:t>will college cost?</a:t>
            </a:r>
            <a:br>
              <a:rPr lang="en-US" sz="1800" b="1" i="0" u="none" strike="noStrike" kern="1200" cap="none" spc="0" normalizeH="0" baseline="0" noProof="0">
                <a:ln>
                  <a:noFill/>
                </a:ln>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endParaRPr kumimoji="0" lang="en-US" sz="1800" b="0" i="0" u="none" strike="noStrike" kern="1200" cap="none" spc="0" normalizeH="0" baseline="0" noProof="0">
              <a:ln>
                <a:noFill/>
              </a:ln>
              <a:solidFill>
                <a:srgbClr val="E0012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TextBox 8">
            <a:extLst>
              <a:ext uri="{FF2B5EF4-FFF2-40B4-BE49-F238E27FC236}">
                <a16:creationId xmlns:a16="http://schemas.microsoft.com/office/drawing/2014/main" id="{9094BC2A-8266-492F-85E2-FA6F550A4985}"/>
              </a:ext>
            </a:extLst>
          </p:cNvPr>
          <p:cNvSpPr txBox="1"/>
          <p:nvPr/>
        </p:nvSpPr>
        <p:spPr>
          <a:xfrm>
            <a:off x="838807" y="1551563"/>
            <a:ext cx="7746503" cy="3447098"/>
          </a:xfrm>
          <a:prstGeom prst="rect">
            <a:avLst/>
          </a:prstGeom>
          <a:noFill/>
        </p:spPr>
        <p:txBody>
          <a:bodyPr wrap="square" lIns="91440" tIns="45720" rIns="91440" bIns="45720" anchor="t">
            <a:spAutoFit/>
          </a:bodyPr>
          <a:lstStyle/>
          <a:p>
            <a:pPr marR="0" lvl="0" algn="l" defTabSz="457200" rtl="0" eaLnBrk="1" fontAlgn="auto" latinLnBrk="0" hangingPunct="1">
              <a:lnSpc>
                <a:spcPct val="100000"/>
              </a:lnSpc>
              <a:spcBef>
                <a:spcPct val="20000"/>
              </a:spcBef>
              <a:spcAft>
                <a:spcPts val="0"/>
              </a:spcAft>
              <a:buClrTx/>
              <a:buSzTx/>
              <a:tabLst/>
              <a:defRPr/>
            </a:pPr>
            <a:endParaRPr lang="en-US" sz="2600" b="1">
              <a:solidFill>
                <a:srgbClr val="E00122"/>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Direct Costs:</a:t>
            </a:r>
          </a:p>
          <a:p>
            <a:pPr marL="742950" lvl="1" indent="-285750">
              <a:spcBef>
                <a:spcPct val="20000"/>
              </a:spcBef>
              <a:buFont typeface="Arial"/>
              <a:buChar char="–"/>
              <a:defRPr/>
            </a:pP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Billed by or paid directly to the college, such as tuition</a:t>
            </a:r>
            <a:r>
              <a:rPr lang="en-US" sz="2000">
                <a:solidFill>
                  <a:sysClr val="windowText" lastClr="000000"/>
                </a:solidFill>
                <a:latin typeface="Open Sans"/>
                <a:ea typeface="Open Sans"/>
                <a:cs typeface="Open Sans"/>
              </a:rPr>
              <a:t>, e-books or on-campus</a:t>
            </a: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 housing.</a:t>
            </a:r>
            <a:endParaRPr lang="en-US" sz="2000" b="0" i="0" u="none" strike="noStrike" kern="1200" cap="none" spc="0" normalizeH="0" baseline="0" noProof="0">
              <a:ln>
                <a:noFill/>
              </a:ln>
              <a:solidFill>
                <a:sysClr val="windowText" lastClr="000000"/>
              </a:solidFill>
              <a:effectLst/>
              <a:uLnTx/>
              <a:uFillTx/>
              <a:latin typeface="Open Sans"/>
              <a:ea typeface="Open Sans"/>
              <a:cs typeface="Open San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Indirect Costs:</a:t>
            </a:r>
          </a:p>
          <a:p>
            <a:pPr marL="742950" lvl="1" indent="-285750">
              <a:spcBef>
                <a:spcPct val="20000"/>
              </a:spcBef>
              <a:buFont typeface="Arial"/>
              <a:buChar char="–"/>
              <a:defRPr/>
            </a:pP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Necessary </a:t>
            </a:r>
            <a:r>
              <a:rPr lang="en-US" sz="2000">
                <a:solidFill>
                  <a:sysClr val="windowText" lastClr="000000"/>
                </a:solidFill>
                <a:latin typeface="Open Sans"/>
                <a:ea typeface="Open Sans"/>
                <a:cs typeface="Open Sans"/>
              </a:rPr>
              <a:t>expenses that could include</a:t>
            </a: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 transportation, books, off-campus </a:t>
            </a:r>
            <a:r>
              <a:rPr lang="en-US" sz="2000">
                <a:solidFill>
                  <a:sysClr val="windowText" lastClr="000000"/>
                </a:solidFill>
                <a:latin typeface="Open Sans"/>
                <a:ea typeface="Open Sans"/>
                <a:cs typeface="Open Sans"/>
              </a:rPr>
              <a:t>housing, computer, </a:t>
            </a: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personal care </a:t>
            </a:r>
            <a:r>
              <a:rPr lang="en-US" sz="2000">
                <a:solidFill>
                  <a:sysClr val="windowText" lastClr="000000"/>
                </a:solidFill>
                <a:latin typeface="Open Sans"/>
                <a:ea typeface="Open Sans"/>
                <a:cs typeface="Open Sans"/>
              </a:rPr>
              <a:t>items and other items that are</a:t>
            </a:r>
            <a:r>
              <a:rPr kumimoji="0" lang="en-US" sz="2000" b="0" i="0" u="none" strike="noStrike" kern="1200" cap="none" spc="0" normalizeH="0" baseline="0" noProof="0">
                <a:ln>
                  <a:noFill/>
                </a:ln>
                <a:solidFill>
                  <a:sysClr val="windowText" lastClr="000000"/>
                </a:solidFill>
                <a:effectLst/>
                <a:uLnTx/>
                <a:uFillTx/>
                <a:latin typeface="Open Sans"/>
                <a:ea typeface="Open Sans"/>
                <a:cs typeface="Open Sans"/>
              </a:rPr>
              <a:t> not paid to the college.</a:t>
            </a:r>
            <a:endParaRPr lang="en-US" sz="2000" b="0" i="0" u="none" strike="noStrike" kern="1200" cap="none" spc="0" normalizeH="0" baseline="0" noProof="0">
              <a:ln>
                <a:noFill/>
              </a:ln>
              <a:solidFill>
                <a:sysClr val="windowText" lastClr="000000"/>
              </a:solidFill>
              <a:effectLst/>
              <a:uLnTx/>
              <a:uFillTx/>
              <a:latin typeface="Open Sans"/>
              <a:ea typeface="Open Sans"/>
              <a:cs typeface="Open Sans"/>
            </a:endParaRPr>
          </a:p>
          <a:p>
            <a:pPr marR="0" lvl="1" algn="l" defTabSz="4572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280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856E-EEDF-43AF-9813-4B9CA79EBC28}"/>
              </a:ext>
            </a:extLst>
          </p:cNvPr>
          <p:cNvSpPr>
            <a:spLocks noGrp="1"/>
          </p:cNvSpPr>
          <p:nvPr>
            <p:ph type="title"/>
          </p:nvPr>
        </p:nvSpPr>
        <p:spPr>
          <a:xfrm>
            <a:off x="212652" y="41438"/>
            <a:ext cx="8229600" cy="855538"/>
          </a:xfrm>
        </p:spPr>
        <p:txBody>
          <a:bodyPr>
            <a:normAutofit/>
          </a:bodyPr>
          <a:lstStyle/>
          <a:p>
            <a:r>
              <a:rPr lang="en-US" sz="3200" b="0" i="0">
                <a:solidFill>
                  <a:srgbClr val="333333"/>
                </a:solidFill>
                <a:effectLst/>
                <a:latin typeface="Open Sans ExtraBold" panose="020B0906030804020204" pitchFamily="34" charset="0"/>
                <a:ea typeface="Open Sans ExtraBold" panose="020B0906030804020204" pitchFamily="34" charset="0"/>
                <a:cs typeface="Open Sans ExtraBold" panose="020B0906030804020204" pitchFamily="34" charset="0"/>
              </a:rPr>
              <a:t>Cincinnati Tuition Guarantee Policy</a:t>
            </a:r>
            <a:endParaRPr lang="en-US" sz="3200"/>
          </a:p>
        </p:txBody>
      </p:sp>
      <p:sp>
        <p:nvSpPr>
          <p:cNvPr id="3" name="Content Placeholder 2">
            <a:extLst>
              <a:ext uri="{FF2B5EF4-FFF2-40B4-BE49-F238E27FC236}">
                <a16:creationId xmlns:a16="http://schemas.microsoft.com/office/drawing/2014/main" id="{119DA9EA-27FA-4362-B571-326A9EBBDB83}"/>
              </a:ext>
            </a:extLst>
          </p:cNvPr>
          <p:cNvSpPr>
            <a:spLocks noGrp="1"/>
          </p:cNvSpPr>
          <p:nvPr>
            <p:ph idx="1"/>
          </p:nvPr>
        </p:nvSpPr>
        <p:spPr>
          <a:xfrm>
            <a:off x="308345" y="900817"/>
            <a:ext cx="8229600" cy="5579344"/>
          </a:xfrm>
        </p:spPr>
        <p:txBody>
          <a:bodyPr vert="horz" lIns="91440" tIns="45720" rIns="91440" bIns="45720" rtlCol="0" anchor="t">
            <a:normAutofit fontScale="55000" lnSpcReduction="20000"/>
          </a:bodyPr>
          <a:lstStyle/>
          <a:p>
            <a:pPr marL="0" indent="0" algn="l">
              <a:buNone/>
            </a:pPr>
            <a:r>
              <a:rPr lang="en-US" sz="3600" b="1" i="0" dirty="0">
                <a:solidFill>
                  <a:srgbClr val="E00122"/>
                </a:solidFill>
                <a:effectLst/>
                <a:latin typeface="Open Sans ExtraBold"/>
                <a:ea typeface="Open Sans ExtraBold"/>
                <a:cs typeface="Open Sans ExtraBold"/>
              </a:rPr>
              <a:t>Fees Included in UC’s Cincinnati Tuition Guarantee</a:t>
            </a:r>
            <a:r>
              <a:rPr lang="en-US" sz="3600" b="0" i="0" dirty="0">
                <a:solidFill>
                  <a:srgbClr val="333333"/>
                </a:solidFill>
                <a:effectLst/>
                <a:latin typeface="Open Sans"/>
                <a:ea typeface="Open Sans"/>
                <a:cs typeface="Open Sans"/>
              </a:rPr>
              <a:t> </a:t>
            </a:r>
          </a:p>
          <a:p>
            <a:pPr lvl="1">
              <a:buFont typeface="Arial" panose="020B0604020202020204" pitchFamily="34" charset="0"/>
              <a:buChar char="•"/>
            </a:pPr>
            <a:r>
              <a:rPr lang="en-US" sz="3300" b="0" i="0" dirty="0">
                <a:solidFill>
                  <a:srgbClr val="333333"/>
                </a:solidFill>
                <a:effectLst/>
                <a:latin typeface="Open Sans"/>
                <a:ea typeface="Open Sans"/>
                <a:cs typeface="Open Sans"/>
              </a:rPr>
              <a:t>Campus Life / Distance–Learning Fee.</a:t>
            </a:r>
          </a:p>
          <a:p>
            <a:pPr lvl="1">
              <a:buFont typeface="Arial" panose="020B0604020202020204" pitchFamily="34" charset="0"/>
              <a:buChar char="•"/>
            </a:pPr>
            <a:r>
              <a:rPr lang="en-US" sz="3300" b="0" i="0" dirty="0">
                <a:solidFill>
                  <a:srgbClr val="333333"/>
                </a:solidFill>
                <a:effectLst/>
                <a:latin typeface="Open Sans"/>
                <a:ea typeface="Open Sans"/>
                <a:cs typeface="Open Sans"/>
              </a:rPr>
              <a:t>General Fee.</a:t>
            </a:r>
          </a:p>
          <a:p>
            <a:pPr lvl="1">
              <a:buFont typeface="Arial" panose="020B0604020202020204" pitchFamily="34" charset="0"/>
              <a:buChar char="•"/>
            </a:pPr>
            <a:r>
              <a:rPr lang="en-US" sz="3300" b="0" i="0" dirty="0">
                <a:solidFill>
                  <a:srgbClr val="333333"/>
                </a:solidFill>
                <a:effectLst/>
                <a:latin typeface="Open Sans"/>
                <a:ea typeface="Open Sans"/>
                <a:cs typeface="Open Sans"/>
              </a:rPr>
              <a:t>Information Technology and Instructional Equipment Fees.</a:t>
            </a:r>
          </a:p>
          <a:p>
            <a:pPr lvl="1">
              <a:buFont typeface="Arial" panose="020B0604020202020204" pitchFamily="34" charset="0"/>
              <a:buChar char="•"/>
            </a:pPr>
            <a:r>
              <a:rPr lang="en-US" sz="3300" b="0" i="0" dirty="0">
                <a:solidFill>
                  <a:srgbClr val="333333"/>
                </a:solidFill>
                <a:effectLst/>
                <a:latin typeface="Open Sans"/>
                <a:ea typeface="Open Sans"/>
                <a:cs typeface="Open Sans"/>
              </a:rPr>
              <a:t>Instructional Fee.</a:t>
            </a:r>
          </a:p>
          <a:p>
            <a:pPr lvl="1">
              <a:buFont typeface="Arial" panose="020B0604020202020204" pitchFamily="34" charset="0"/>
              <a:buChar char="•"/>
            </a:pPr>
            <a:r>
              <a:rPr lang="en-US" sz="3300" b="0" i="0" dirty="0">
                <a:solidFill>
                  <a:srgbClr val="333333"/>
                </a:solidFill>
                <a:effectLst/>
                <a:latin typeface="Open Sans"/>
                <a:ea typeface="Open Sans"/>
                <a:cs typeface="Open Sans"/>
              </a:rPr>
              <a:t>Housing and Meal Plan Charges (see the section below for details).</a:t>
            </a:r>
          </a:p>
          <a:p>
            <a:pPr marL="0" indent="0">
              <a:buNone/>
            </a:pPr>
            <a:r>
              <a:rPr lang="en-US" sz="3600" b="1" i="0" dirty="0">
                <a:solidFill>
                  <a:srgbClr val="E00122"/>
                </a:solidFill>
                <a:effectLst/>
                <a:latin typeface="Open Sans ExtraBold"/>
                <a:ea typeface="Open Sans ExtraBold"/>
                <a:cs typeface="Open Sans ExtraBold"/>
              </a:rPr>
              <a:t>Duration of UC’s Cincinnati Tuition Guarantee</a:t>
            </a:r>
            <a:endParaRPr lang="en-US" sz="3600" b="1" dirty="0">
              <a:solidFill>
                <a:srgbClr val="E00122"/>
              </a:solidFill>
              <a:latin typeface="Open Sans ExtraBold"/>
              <a:ea typeface="Open Sans ExtraBold"/>
              <a:cs typeface="Open Sans ExtraBold"/>
            </a:endParaRPr>
          </a:p>
          <a:p>
            <a:pPr lvl="1">
              <a:buFont typeface="Arial" panose="020B0604020202020204" pitchFamily="34" charset="0"/>
              <a:buChar char="•"/>
            </a:pPr>
            <a:r>
              <a:rPr lang="en-US" sz="3300" b="0" i="0" dirty="0">
                <a:solidFill>
                  <a:srgbClr val="333333"/>
                </a:solidFill>
                <a:effectLst/>
                <a:latin typeface="Open Sans"/>
                <a:ea typeface="Open Sans"/>
                <a:cs typeface="Open Sans"/>
              </a:rPr>
              <a:t>Four-year programs are comprised of 12 consecutive semesters.</a:t>
            </a:r>
          </a:p>
          <a:p>
            <a:pPr lvl="1">
              <a:buFont typeface="Arial" panose="020B0604020202020204" pitchFamily="34" charset="0"/>
              <a:buChar char="•"/>
            </a:pPr>
            <a:r>
              <a:rPr lang="en-US" sz="3300" b="0" i="0" dirty="0">
                <a:solidFill>
                  <a:srgbClr val="333333"/>
                </a:solidFill>
                <a:effectLst/>
                <a:latin typeface="Open Sans"/>
                <a:ea typeface="Open Sans"/>
                <a:cs typeface="Open Sans"/>
              </a:rPr>
              <a:t>Five- year programs are comprised of 15 consecutive semesters.</a:t>
            </a:r>
          </a:p>
          <a:p>
            <a:pPr marL="0" indent="0">
              <a:buNone/>
            </a:pPr>
            <a:r>
              <a:rPr lang="en-US" sz="3600" b="1" dirty="0">
                <a:solidFill>
                  <a:srgbClr val="E00122"/>
                </a:solidFill>
                <a:latin typeface="Open Sans ExtraBold"/>
                <a:ea typeface="Open Sans ExtraBold"/>
                <a:cs typeface="Open Sans ExtraBold"/>
              </a:rPr>
              <a:t>Estimated Tuition and Fees for 2025 – 2026 Academic Year </a:t>
            </a:r>
            <a:endParaRPr lang="en-US" sz="3600" dirty="0">
              <a:solidFill>
                <a:srgbClr val="E00122"/>
              </a:solidFill>
              <a:latin typeface="Open Sans ExtraBold"/>
              <a:ea typeface="Open Sans ExtraBold"/>
              <a:cs typeface="Open Sans ExtraBold"/>
            </a:endParaRPr>
          </a:p>
          <a:p>
            <a:pPr lvl="1">
              <a:buFont typeface="Arial" panose="020B0604020202020204" pitchFamily="34" charset="0"/>
              <a:buChar char="•"/>
            </a:pPr>
            <a:r>
              <a:rPr lang="en-US" sz="3300" b="0" i="0" dirty="0">
                <a:solidFill>
                  <a:srgbClr val="333333"/>
                </a:solidFill>
                <a:effectLst/>
                <a:latin typeface="Open Sans"/>
                <a:ea typeface="Open Sans"/>
                <a:cs typeface="Open Sans"/>
              </a:rPr>
              <a:t>Uptown Campus	$</a:t>
            </a:r>
            <a:r>
              <a:rPr lang="en-US" sz="3300" dirty="0">
                <a:solidFill>
                  <a:srgbClr val="333333"/>
                </a:solidFill>
                <a:latin typeface="Open Sans"/>
                <a:ea typeface="Open Sans"/>
                <a:cs typeface="Open Sans"/>
              </a:rPr>
              <a:t>600 per</a:t>
            </a:r>
            <a:r>
              <a:rPr lang="en-US" sz="3300" b="0" i="0" dirty="0">
                <a:solidFill>
                  <a:srgbClr val="333333"/>
                </a:solidFill>
                <a:effectLst/>
                <a:latin typeface="Open Sans"/>
                <a:ea typeface="Open Sans"/>
                <a:cs typeface="Open Sans"/>
              </a:rPr>
              <a:t> credit	$</a:t>
            </a:r>
            <a:r>
              <a:rPr lang="en-US" sz="3300" dirty="0">
                <a:solidFill>
                  <a:srgbClr val="333333"/>
                </a:solidFill>
                <a:latin typeface="Open Sans"/>
                <a:ea typeface="Open Sans"/>
                <a:cs typeface="Open Sans"/>
              </a:rPr>
              <a:t>7197</a:t>
            </a:r>
            <a:r>
              <a:rPr lang="en-US" sz="3300" b="0" i="0" dirty="0">
                <a:solidFill>
                  <a:srgbClr val="333333"/>
                </a:solidFill>
                <a:effectLst/>
                <a:latin typeface="Open Sans"/>
                <a:ea typeface="Open Sans"/>
                <a:cs typeface="Open Sans"/>
              </a:rPr>
              <a:t> per full-time semester.</a:t>
            </a:r>
            <a:endParaRPr lang="en-US" dirty="0">
              <a:cs typeface="Times New Roman"/>
            </a:endParaRPr>
          </a:p>
          <a:p>
            <a:pPr lvl="1">
              <a:buFont typeface="Arial" panose="020B0604020202020204" pitchFamily="34" charset="0"/>
              <a:buChar char="•"/>
            </a:pPr>
            <a:r>
              <a:rPr lang="en-US" sz="3300" b="0" i="0" dirty="0">
                <a:solidFill>
                  <a:srgbClr val="333333"/>
                </a:solidFill>
                <a:effectLst/>
                <a:latin typeface="Open Sans"/>
                <a:ea typeface="Open Sans"/>
                <a:cs typeface="Open Sans"/>
              </a:rPr>
              <a:t>UC Clermont		$</a:t>
            </a:r>
            <a:r>
              <a:rPr lang="en-US" sz="3300" dirty="0">
                <a:solidFill>
                  <a:srgbClr val="333333"/>
                </a:solidFill>
                <a:latin typeface="Open Sans"/>
                <a:ea typeface="Open Sans"/>
                <a:cs typeface="Open Sans"/>
              </a:rPr>
              <a:t>282</a:t>
            </a:r>
            <a:r>
              <a:rPr lang="en-US" sz="3300" b="0" i="0" dirty="0">
                <a:solidFill>
                  <a:srgbClr val="333333"/>
                </a:solidFill>
                <a:effectLst/>
                <a:latin typeface="Open Sans"/>
                <a:ea typeface="Open Sans"/>
                <a:cs typeface="Open Sans"/>
              </a:rPr>
              <a:t> </a:t>
            </a:r>
            <a:r>
              <a:rPr lang="en-US" sz="3300" dirty="0">
                <a:solidFill>
                  <a:srgbClr val="333333"/>
                </a:solidFill>
                <a:latin typeface="Open Sans"/>
                <a:ea typeface="Open Sans"/>
                <a:cs typeface="Open Sans"/>
              </a:rPr>
              <a:t>per</a:t>
            </a:r>
            <a:r>
              <a:rPr lang="en-US" sz="3300" b="0" i="0" dirty="0">
                <a:solidFill>
                  <a:srgbClr val="333333"/>
                </a:solidFill>
                <a:effectLst/>
                <a:latin typeface="Open Sans"/>
                <a:ea typeface="Open Sans"/>
                <a:cs typeface="Open Sans"/>
              </a:rPr>
              <a:t> credit	$</a:t>
            </a:r>
            <a:r>
              <a:rPr lang="en-US" sz="3300" dirty="0">
                <a:solidFill>
                  <a:srgbClr val="333333"/>
                </a:solidFill>
                <a:latin typeface="Open Sans"/>
                <a:ea typeface="Open Sans"/>
                <a:cs typeface="Open Sans"/>
              </a:rPr>
              <a:t>3476</a:t>
            </a:r>
            <a:r>
              <a:rPr lang="en-US" sz="3300" b="0" i="0" dirty="0">
                <a:solidFill>
                  <a:srgbClr val="333333"/>
                </a:solidFill>
                <a:effectLst/>
                <a:latin typeface="Open Sans"/>
                <a:ea typeface="Open Sans"/>
                <a:cs typeface="Open Sans"/>
              </a:rPr>
              <a:t> per full-time semester.</a:t>
            </a:r>
          </a:p>
          <a:p>
            <a:pPr lvl="1">
              <a:buFont typeface="Arial" panose="020B0604020202020204" pitchFamily="34" charset="0"/>
              <a:buChar char="•"/>
            </a:pPr>
            <a:r>
              <a:rPr lang="en-US" sz="3300" dirty="0">
                <a:solidFill>
                  <a:srgbClr val="333333"/>
                </a:solidFill>
                <a:latin typeface="Open Sans"/>
                <a:ea typeface="Open Sans"/>
                <a:cs typeface="Open Sans"/>
              </a:rPr>
              <a:t>UC Blue Ash		$366 how per credit 	$3708 per full-time semester</a:t>
            </a:r>
            <a:r>
              <a:rPr lang="en-US" dirty="0">
                <a:solidFill>
                  <a:srgbClr val="333333"/>
                </a:solidFill>
                <a:latin typeface="Open Sans"/>
                <a:ea typeface="Open Sans"/>
                <a:cs typeface="Open Sans"/>
              </a:rPr>
              <a:t>.</a:t>
            </a:r>
          </a:p>
          <a:p>
            <a:pPr marL="0" indent="0" algn="l">
              <a:buNone/>
            </a:pPr>
            <a:r>
              <a:rPr lang="en-US" sz="3600" b="1" dirty="0">
                <a:solidFill>
                  <a:srgbClr val="E00122"/>
                </a:solidFill>
                <a:latin typeface="Open Sans ExtraBold"/>
                <a:ea typeface="Open Sans ExtraBold"/>
                <a:cs typeface="Open Sans ExtraBold"/>
              </a:rPr>
              <a:t>Housing &amp; Meal Plan Charges for 2054 – 2026 Academic Year</a:t>
            </a:r>
          </a:p>
          <a:p>
            <a:pPr lvl="1">
              <a:buFont typeface="Arial" panose="020B0604020202020204" pitchFamily="34" charset="0"/>
              <a:buChar char="•"/>
            </a:pPr>
            <a:r>
              <a:rPr lang="en-US" sz="3300" dirty="0">
                <a:latin typeface="Open Sans"/>
                <a:ea typeface="Open Sans"/>
                <a:cs typeface="Open Sans"/>
              </a:rPr>
              <a:t>Rooms range from $4,179 – $</a:t>
            </a:r>
            <a:r>
              <a:rPr lang="en-US" sz="3300" dirty="0">
                <a:solidFill>
                  <a:srgbClr val="000000"/>
                </a:solidFill>
                <a:latin typeface="Open Sans"/>
                <a:ea typeface="Open Sans"/>
                <a:cs typeface="Open Sans"/>
              </a:rPr>
              <a:t>8,669 per</a:t>
            </a:r>
            <a:r>
              <a:rPr lang="en-US" sz="3300" dirty="0">
                <a:latin typeface="Open Sans"/>
                <a:ea typeface="Open Sans"/>
                <a:cs typeface="Open Sans"/>
              </a:rPr>
              <a:t> semester.</a:t>
            </a:r>
          </a:p>
          <a:p>
            <a:pPr lvl="1">
              <a:buFont typeface="Arial" panose="020B0604020202020204" pitchFamily="34" charset="0"/>
              <a:buChar char="•"/>
            </a:pPr>
            <a:r>
              <a:rPr lang="en-US" sz="3300" i="0" dirty="0">
                <a:effectLst/>
                <a:latin typeface="Open Sans"/>
                <a:ea typeface="Open Sans"/>
                <a:cs typeface="Open Sans"/>
              </a:rPr>
              <a:t>Meal plan</a:t>
            </a:r>
            <a:r>
              <a:rPr lang="en-US" sz="3300" dirty="0">
                <a:latin typeface="Open Sans"/>
                <a:ea typeface="Open Sans"/>
                <a:cs typeface="Open Sans"/>
              </a:rPr>
              <a:t>s range from $2696 (unlimited meals).</a:t>
            </a:r>
            <a:endParaRPr lang="en-US" sz="3300" dirty="0">
              <a:latin typeface="Open Sans" panose="020B0606030504020204" pitchFamily="34" charset="0"/>
              <a:ea typeface="Open Sans" panose="020B0606030504020204" pitchFamily="34" charset="0"/>
              <a:cs typeface="Open Sans" panose="020B0606030504020204" pitchFamily="34" charset="0"/>
            </a:endParaRPr>
          </a:p>
          <a:p>
            <a:pPr lvl="1">
              <a:buFont typeface="Arial" panose="020B0604020202020204" pitchFamily="34" charset="0"/>
              <a:buChar char="•"/>
            </a:pPr>
            <a:r>
              <a:rPr lang="en-US" sz="3300" i="0" dirty="0">
                <a:effectLst/>
                <a:latin typeface="Open Sans"/>
                <a:ea typeface="Open Sans"/>
                <a:cs typeface="Open Sans"/>
              </a:rPr>
              <a:t>Freshmen </a:t>
            </a:r>
            <a:r>
              <a:rPr lang="en-US" sz="3300" dirty="0">
                <a:latin typeface="Open Sans"/>
                <a:ea typeface="Open Sans"/>
                <a:cs typeface="Open Sans"/>
              </a:rPr>
              <a:t>must </a:t>
            </a:r>
            <a:r>
              <a:rPr lang="en-US" sz="3300" i="0" dirty="0">
                <a:effectLst/>
                <a:latin typeface="Open Sans"/>
                <a:ea typeface="Open Sans"/>
                <a:cs typeface="Open Sans"/>
              </a:rPr>
              <a:t>purchase the unlimited meal plan their first year.</a:t>
            </a:r>
            <a:endParaRPr lang="en-US" sz="2500" dirty="0">
              <a:latin typeface="Open Sans"/>
              <a:ea typeface="Open Sans"/>
              <a:cs typeface="Open Sans"/>
            </a:endParaRPr>
          </a:p>
        </p:txBody>
      </p:sp>
    </p:spTree>
    <p:extLst>
      <p:ext uri="{BB962C8B-B14F-4D97-AF65-F5344CB8AC3E}">
        <p14:creationId xmlns:p14="http://schemas.microsoft.com/office/powerpoint/2010/main" val="24143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E52C0-DF7B-2A4F-A286-27D0B514F0C0}"/>
              </a:ext>
            </a:extLst>
          </p:cNvPr>
          <p:cNvSpPr txBox="1"/>
          <p:nvPr/>
        </p:nvSpPr>
        <p:spPr>
          <a:xfrm>
            <a:off x="5483405" y="427625"/>
            <a:ext cx="3491547" cy="2585323"/>
          </a:xfrm>
          <a:prstGeom prst="rect">
            <a:avLst/>
          </a:prstGeom>
          <a:noFill/>
        </p:spPr>
        <p:txBody>
          <a:bodyPr wrap="square" lIns="91440" tIns="45720" rIns="91440" bIns="45720" anchor="t">
            <a:spAutoFit/>
          </a:bodyPr>
          <a:lstStyle/>
          <a:p>
            <a:pPr>
              <a:spcBef>
                <a:spcPct val="0"/>
              </a:spcBef>
              <a:defRPr/>
            </a:pPr>
            <a:r>
              <a:rPr lang="en-US" sz="3600" b="1">
                <a:solidFill>
                  <a:srgbClr val="E00122"/>
                </a:solidFill>
                <a:latin typeface="Open Sans ExtraBold"/>
                <a:ea typeface="Open Sans ExtraBold"/>
                <a:cs typeface="Open Sans ExtraBold"/>
              </a:rPr>
              <a:t>Financial Aid Awards &amp; Cost Overview</a:t>
            </a:r>
            <a:br>
              <a:rPr lang="en-US" sz="1800" b="1" i="0" u="none" strike="noStrike" kern="1200" cap="none" spc="0" normalizeH="0" baseline="0" noProof="0">
                <a:ln>
                  <a:noFill/>
                </a:ln>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endParaRPr kumimoji="0" lang="en-US" sz="1800" b="0" i="0" u="none" strike="noStrike" kern="1200" cap="none" spc="0" normalizeH="0" baseline="0" noProof="0">
              <a:ln>
                <a:noFill/>
              </a:ln>
              <a:solidFill>
                <a:srgbClr val="E0012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6" name="Picture 5">
            <a:extLst>
              <a:ext uri="{FF2B5EF4-FFF2-40B4-BE49-F238E27FC236}">
                <a16:creationId xmlns:a16="http://schemas.microsoft.com/office/drawing/2014/main" id="{84FA329E-6E3C-2DA1-785B-2C639F9DC922}"/>
              </a:ext>
            </a:extLst>
          </p:cNvPr>
          <p:cNvPicPr>
            <a:picLocks noChangeAspect="1"/>
          </p:cNvPicPr>
          <p:nvPr/>
        </p:nvPicPr>
        <p:blipFill>
          <a:blip r:embed="rId2"/>
          <a:srcRect r="1498"/>
          <a:stretch/>
        </p:blipFill>
        <p:spPr>
          <a:xfrm>
            <a:off x="30494" y="146304"/>
            <a:ext cx="5247406" cy="5733288"/>
          </a:xfrm>
          <a:prstGeom prst="rect">
            <a:avLst/>
          </a:prstGeom>
        </p:spPr>
      </p:pic>
      <p:pic>
        <p:nvPicPr>
          <p:cNvPr id="8" name="Picture 7">
            <a:extLst>
              <a:ext uri="{FF2B5EF4-FFF2-40B4-BE49-F238E27FC236}">
                <a16:creationId xmlns:a16="http://schemas.microsoft.com/office/drawing/2014/main" id="{0D4DE9DE-A68A-A812-5181-94446DE82EDA}"/>
              </a:ext>
            </a:extLst>
          </p:cNvPr>
          <p:cNvPicPr>
            <a:picLocks noChangeAspect="1"/>
          </p:cNvPicPr>
          <p:nvPr/>
        </p:nvPicPr>
        <p:blipFill>
          <a:blip r:embed="rId3"/>
          <a:srcRect l="421" t="5300" r="2561" b="2713"/>
          <a:stretch/>
        </p:blipFill>
        <p:spPr>
          <a:xfrm>
            <a:off x="5314359" y="3091839"/>
            <a:ext cx="3829641" cy="2576441"/>
          </a:xfrm>
          <a:prstGeom prst="rect">
            <a:avLst/>
          </a:prstGeom>
        </p:spPr>
      </p:pic>
    </p:spTree>
    <p:extLst>
      <p:ext uri="{BB962C8B-B14F-4D97-AF65-F5344CB8AC3E}">
        <p14:creationId xmlns:p14="http://schemas.microsoft.com/office/powerpoint/2010/main" val="248651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D45C6F-9FC2-2045-5024-53745F5796D0}"/>
              </a:ext>
            </a:extLst>
          </p:cNvPr>
          <p:cNvSpPr txBox="1"/>
          <p:nvPr/>
        </p:nvSpPr>
        <p:spPr>
          <a:xfrm>
            <a:off x="1746504" y="472362"/>
            <a:ext cx="5650992" cy="769441"/>
          </a:xfrm>
          <a:prstGeom prst="rect">
            <a:avLst/>
          </a:prstGeom>
          <a:noFill/>
        </p:spPr>
        <p:txBody>
          <a:bodyPr wrap="square" lIns="91440" tIns="45720" rIns="91440" bIns="45720" anchor="t">
            <a:spAutoFit/>
          </a:bodyPr>
          <a:lstStyle/>
          <a:p>
            <a:pPr algn="ctr"/>
            <a:r>
              <a:rPr lang="en-US" sz="4400" b="1" dirty="0">
                <a:solidFill>
                  <a:srgbClr val="E00122"/>
                </a:solidFill>
                <a:latin typeface="Open Sans ExtraBold"/>
                <a:ea typeface="Open Sans ExtraBold"/>
                <a:cs typeface="Open Sans ExtraBold"/>
              </a:rPr>
              <a:t>UC Billing Process</a:t>
            </a:r>
            <a:endParaRPr lang="en-US" dirty="0"/>
          </a:p>
        </p:txBody>
      </p:sp>
      <p:sp>
        <p:nvSpPr>
          <p:cNvPr id="7" name="TextBox 6">
            <a:extLst>
              <a:ext uri="{FF2B5EF4-FFF2-40B4-BE49-F238E27FC236}">
                <a16:creationId xmlns:a16="http://schemas.microsoft.com/office/drawing/2014/main" id="{08EB3653-CD4C-7D0B-A2DF-DA6CBAE61182}"/>
              </a:ext>
            </a:extLst>
          </p:cNvPr>
          <p:cNvSpPr txBox="1"/>
          <p:nvPr/>
        </p:nvSpPr>
        <p:spPr>
          <a:xfrm>
            <a:off x="740664" y="1788640"/>
            <a:ext cx="7242048" cy="193899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Open Sans Extrabold" panose="020B0906030804020204" pitchFamily="34" charset="0"/>
                <a:ea typeface="Open Sans Extrabold" panose="020B0906030804020204" pitchFamily="34" charset="0"/>
                <a:cs typeface="Open Sans Extrabold" panose="020B0906030804020204" pitchFamily="34" charset="0"/>
              </a:rPr>
              <a:t>Bills available 6 weeks prior to semester start. </a:t>
            </a:r>
          </a:p>
          <a:p>
            <a:pPr marL="285750" indent="-285750">
              <a:buFont typeface="Arial" panose="020B0604020202020204" pitchFamily="34" charset="0"/>
              <a:buChar char="•"/>
            </a:pPr>
            <a:endParaRPr lang="en-US" sz="2000"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marL="285750" indent="-285750">
              <a:buFont typeface="Arial" panose="020B0604020202020204" pitchFamily="34" charset="0"/>
              <a:buChar char="•"/>
            </a:pPr>
            <a:r>
              <a:rPr lang="en-US" sz="2000" dirty="0">
                <a:latin typeface="Open Sans Extrabold" panose="020B0906030804020204" pitchFamily="34" charset="0"/>
                <a:ea typeface="Open Sans Extrabold" panose="020B0906030804020204" pitchFamily="34" charset="0"/>
                <a:cs typeface="Open Sans Extrabold" panose="020B0906030804020204" pitchFamily="34" charset="0"/>
              </a:rPr>
              <a:t>Bills always due 5 days before first day of semester.</a:t>
            </a:r>
          </a:p>
          <a:p>
            <a:endParaRPr lang="en-US" sz="2000"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marL="285750" indent="-285750">
              <a:buFont typeface="Arial" panose="020B0604020202020204" pitchFamily="34" charset="0"/>
              <a:buChar char="•"/>
            </a:pPr>
            <a:r>
              <a:rPr lang="en-US" sz="2000" dirty="0">
                <a:latin typeface="Open Sans Extrabold" panose="020B0906030804020204" pitchFamily="34" charset="0"/>
                <a:ea typeface="Open Sans Extrabold" panose="020B0906030804020204" pitchFamily="34" charset="0"/>
                <a:cs typeface="Open Sans Extrabold" panose="020B0906030804020204" pitchFamily="34" charset="0"/>
              </a:rPr>
              <a:t>Fall 2025 bill due date: August 20</a:t>
            </a:r>
          </a:p>
        </p:txBody>
      </p:sp>
    </p:spTree>
    <p:extLst>
      <p:ext uri="{BB962C8B-B14F-4D97-AF65-F5344CB8AC3E}">
        <p14:creationId xmlns:p14="http://schemas.microsoft.com/office/powerpoint/2010/main" val="240052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F1F8-313F-435C-9D60-221057844FE4}"/>
              </a:ext>
            </a:extLst>
          </p:cNvPr>
          <p:cNvSpPr>
            <a:spLocks noGrp="1"/>
          </p:cNvSpPr>
          <p:nvPr>
            <p:ph type="title"/>
          </p:nvPr>
        </p:nvSpPr>
        <p:spPr>
          <a:xfrm>
            <a:off x="533400" y="304068"/>
            <a:ext cx="8229600" cy="855538"/>
          </a:xfrm>
        </p:spPr>
        <p:txBody>
          <a:bodyPr>
            <a:noAutofit/>
          </a:bodyPr>
          <a:lstStyle/>
          <a:p>
            <a:r>
              <a:rPr lang="en-US" sz="4200">
                <a:solidFill>
                  <a:srgbClr val="E00122"/>
                </a:solidFill>
                <a:latin typeface="Open Sans ExtraBold"/>
                <a:ea typeface="Open Sans ExtraBold"/>
                <a:cs typeface="Open Sans ExtraBold"/>
              </a:rPr>
              <a:t>UC Payment Options</a:t>
            </a:r>
          </a:p>
        </p:txBody>
      </p:sp>
      <p:sp>
        <p:nvSpPr>
          <p:cNvPr id="3" name="Content Placeholder 2">
            <a:extLst>
              <a:ext uri="{FF2B5EF4-FFF2-40B4-BE49-F238E27FC236}">
                <a16:creationId xmlns:a16="http://schemas.microsoft.com/office/drawing/2014/main" id="{533F2D02-0D0F-4B8A-9AAA-16830B2B2DA8}"/>
              </a:ext>
            </a:extLst>
          </p:cNvPr>
          <p:cNvSpPr>
            <a:spLocks noGrp="1"/>
          </p:cNvSpPr>
          <p:nvPr>
            <p:ph sz="half" idx="1"/>
          </p:nvPr>
        </p:nvSpPr>
        <p:spPr/>
        <p:txBody>
          <a:bodyPr/>
          <a:lstStyle/>
          <a:p>
            <a:pPr>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UC Offers a 3 Payment Plan Every Semester</a:t>
            </a:r>
          </a:p>
          <a:p>
            <a:pPr marL="0" indent="0">
              <a:buNone/>
            </a:pPr>
            <a:endParaRPr lang="en-US">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529 Plans</a:t>
            </a:r>
          </a:p>
          <a:p>
            <a:pPr>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Employer Tuition Benefits</a:t>
            </a:r>
          </a:p>
        </p:txBody>
      </p:sp>
      <p:pic>
        <p:nvPicPr>
          <p:cNvPr id="1026" name="Picture 2" descr="Payment Plans » Payment Plans and Cost Calculator">
            <a:extLst>
              <a:ext uri="{FF2B5EF4-FFF2-40B4-BE49-F238E27FC236}">
                <a16:creationId xmlns:a16="http://schemas.microsoft.com/office/drawing/2014/main" id="{89B66FB5-69A4-4C51-AFC4-0E1D18D902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15174" y="1584251"/>
            <a:ext cx="3795623" cy="385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9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C11F-C9F5-4A58-B5DE-A40B72603192}"/>
              </a:ext>
            </a:extLst>
          </p:cNvPr>
          <p:cNvSpPr>
            <a:spLocks noGrp="1"/>
          </p:cNvSpPr>
          <p:nvPr>
            <p:ph type="title"/>
          </p:nvPr>
        </p:nvSpPr>
        <p:spPr>
          <a:xfrm>
            <a:off x="380999" y="349490"/>
            <a:ext cx="8229600" cy="2266544"/>
          </a:xfrm>
        </p:spPr>
        <p:txBody>
          <a:bodyPr>
            <a:normAutofit fontScale="90000"/>
          </a:bodyPr>
          <a:lstStyle/>
          <a:p>
            <a:r>
              <a:rPr lang="en-US" sz="4900" b="1">
                <a:solidFill>
                  <a:srgbClr val="E00122"/>
                </a:solidFill>
                <a:latin typeface="Open Sans ExtraBold"/>
                <a:ea typeface="Open Sans ExtraBold"/>
                <a:cs typeface="Open Sans ExtraBold"/>
              </a:rPr>
              <a:t>Can I afford it?</a:t>
            </a:r>
            <a:br>
              <a:rPr lang="en-US" sz="4900" b="1">
                <a:latin typeface="Open Sans ExtraBold" panose="020B0906030804020204" pitchFamily="34" charset="0"/>
                <a:ea typeface="Open Sans ExtraBold" panose="020B0906030804020204" pitchFamily="34" charset="0"/>
                <a:cs typeface="Open Sans ExtraBold" panose="020B0906030804020204" pitchFamily="34" charset="0"/>
              </a:rPr>
            </a:br>
            <a:r>
              <a:rPr lang="en-US" sz="4900" b="1">
                <a:solidFill>
                  <a:srgbClr val="E00122"/>
                </a:solidFill>
                <a:latin typeface="Open Sans ExtraBold"/>
                <a:ea typeface="Open Sans ExtraBold"/>
                <a:cs typeface="Open Sans ExtraBold"/>
              </a:rPr>
              <a:t>Make a plan today</a:t>
            </a:r>
            <a:br>
              <a:rPr lang="en-US" sz="3100" b="1">
                <a:latin typeface="Open Sans ExtraBold" panose="020B0906030804020204" pitchFamily="34" charset="0"/>
                <a:ea typeface="Open Sans ExtraBold" panose="020B0906030804020204" pitchFamily="34" charset="0"/>
                <a:cs typeface="Open Sans ExtraBold" panose="020B0906030804020204" pitchFamily="34" charset="0"/>
              </a:rPr>
            </a:br>
            <a:br>
              <a:rPr lang="en-US" sz="4400">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1BBE0AB0-95A0-4ADD-9503-1AEFE87DE82D}"/>
              </a:ext>
            </a:extLst>
          </p:cNvPr>
          <p:cNvSpPr>
            <a:spLocks noGrp="1"/>
          </p:cNvSpPr>
          <p:nvPr>
            <p:ph sz="half" idx="1"/>
          </p:nvPr>
        </p:nvSpPr>
        <p:spPr>
          <a:xfrm>
            <a:off x="457200" y="1600200"/>
            <a:ext cx="4038600" cy="3949995"/>
          </a:xfrm>
        </p:spPr>
        <p:txBody>
          <a:bodyPr vert="horz" lIns="91440" tIns="45720" rIns="91440" bIns="45720" rtlCol="0" anchor="t">
            <a:normAutofit fontScale="92500" lnSpcReduction="10000"/>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a:latin typeface="Open Sans"/>
                <a:ea typeface="Open Sans"/>
                <a:cs typeface="Open Sans"/>
              </a:rPr>
              <a:t>Talk to your parents about what they are willing to spend/borrow.</a:t>
            </a:r>
          </a:p>
          <a:p>
            <a:r>
              <a:rPr lang="en-US" sz="2400">
                <a:latin typeface="Open Sans"/>
                <a:ea typeface="Open Sans"/>
                <a:cs typeface="Open Sans"/>
              </a:rPr>
              <a:t>Know where your money is coming from before you start school.</a:t>
            </a:r>
          </a:p>
          <a:p>
            <a:r>
              <a:rPr lang="en-US" sz="2400">
                <a:latin typeface="Open Sans"/>
                <a:ea typeface="Open Sans"/>
                <a:cs typeface="Open Sans"/>
              </a:rPr>
              <a:t>Save for your education.</a:t>
            </a:r>
          </a:p>
          <a:p>
            <a:r>
              <a:rPr lang="en-US" sz="2400">
                <a:latin typeface="Open Sans"/>
                <a:ea typeface="Open Sans"/>
                <a:cs typeface="Open Sans"/>
              </a:rPr>
              <a:t>Study hard and get good grades now.</a:t>
            </a:r>
          </a:p>
          <a:p>
            <a:r>
              <a:rPr lang="en-US" sz="2400">
                <a:latin typeface="Open Sans"/>
                <a:ea typeface="Open Sans"/>
                <a:cs typeface="Open Sans"/>
              </a:rPr>
              <a:t>Apply for scholarships.</a:t>
            </a:r>
          </a:p>
          <a:p>
            <a:endParaRPr lang="en-US">
              <a:cs typeface="Times New Roman"/>
            </a:endParaRPr>
          </a:p>
        </p:txBody>
      </p:sp>
      <p:pic>
        <p:nvPicPr>
          <p:cNvPr id="1026" name="Picture 2" descr="500+ Piggy Bank Pictures | Download Free Images on Unsplash">
            <a:extLst>
              <a:ext uri="{FF2B5EF4-FFF2-40B4-BE49-F238E27FC236}">
                <a16:creationId xmlns:a16="http://schemas.microsoft.com/office/drawing/2014/main" id="{555A9AEB-8E2A-4AC8-BDF8-8FA5DBD97D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2" y="2005424"/>
            <a:ext cx="4114798" cy="310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2CB6B-7879-447B-8741-CA1ACDD3E470}"/>
              </a:ext>
            </a:extLst>
          </p:cNvPr>
          <p:cNvSpPr txBox="1"/>
          <p:nvPr/>
        </p:nvSpPr>
        <p:spPr>
          <a:xfrm>
            <a:off x="135802" y="412862"/>
            <a:ext cx="8673220" cy="707886"/>
          </a:xfrm>
          <a:prstGeom prst="rect">
            <a:avLst/>
          </a:prstGeom>
          <a:noFill/>
        </p:spPr>
        <p:txBody>
          <a:bodyPr wrap="square">
            <a:spAutoFit/>
          </a:bodyPr>
          <a:lstStyle/>
          <a:p>
            <a:pPr algn="ctr"/>
            <a:r>
              <a:rPr kumimoji="0" lang="en-US" sz="4000" b="1" i="0" u="none" strike="noStrike" kern="1200" cap="none" spc="0" normalizeH="0" baseline="0" noProof="0">
                <a:ln>
                  <a:noFill/>
                </a:ln>
                <a:solidFill>
                  <a:srgbClr val="E00122"/>
                </a:solidFill>
                <a:effectLst/>
                <a:uLnTx/>
                <a:uFillTx/>
                <a:latin typeface="Open Sans ExtraBold"/>
                <a:ea typeface="Open Sans ExtraBold"/>
                <a:cs typeface="Open Sans ExtraBold"/>
              </a:rPr>
              <a:t>College Financial Success Tips</a:t>
            </a:r>
            <a:endParaRPr lang="en-US" sz="4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2EAB6BB8-5777-4005-9C2E-3A11B492F59C}"/>
              </a:ext>
            </a:extLst>
          </p:cNvPr>
          <p:cNvSpPr txBox="1"/>
          <p:nvPr/>
        </p:nvSpPr>
        <p:spPr>
          <a:xfrm>
            <a:off x="434566" y="1274564"/>
            <a:ext cx="8374456" cy="430887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b="1">
                <a:solidFill>
                  <a:srgbClr val="E00122"/>
                </a:solidFill>
                <a:latin typeface="Open Sans ExtraBold"/>
                <a:ea typeface="Open Sans ExtraBold"/>
                <a:cs typeface="Open Sans ExtraBold"/>
              </a:rPr>
              <a:t>Make a plan for covering college cost</a:t>
            </a:r>
            <a:endParaRPr lang="en-US" sz="20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marL="742950" lvl="1" indent="-285750">
              <a:buFont typeface="Arial" panose="020B0604020202020204" pitchFamily="34" charset="0"/>
              <a:buChar char="•"/>
            </a:pPr>
            <a:r>
              <a:rPr lang="en-US">
                <a:latin typeface="Open Sans"/>
                <a:ea typeface="Open Sans"/>
                <a:cs typeface="Open Sans"/>
              </a:rPr>
              <a:t>Loans are offered at maximum eligibility, only borrow what you need.</a:t>
            </a:r>
          </a:p>
          <a:p>
            <a:pPr marL="742950" lvl="1" indent="-285750">
              <a:buFont typeface="Arial" panose="020B0604020202020204" pitchFamily="34" charset="0"/>
              <a:buChar char="•"/>
            </a:pPr>
            <a:r>
              <a:rPr lang="en-US">
                <a:latin typeface="Open Sans"/>
                <a:ea typeface="Open Sans"/>
                <a:cs typeface="Open Sans"/>
              </a:rPr>
              <a:t>Utilize Federal Work Study and/or work part-time.</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Compare book prices.</a:t>
            </a:r>
            <a:endParaRPr lang="en-US">
              <a:highlight>
                <a:srgbClr val="00FFFF"/>
              </a:highlight>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US">
                <a:latin typeface="Open Sans"/>
                <a:ea typeface="Open Sans"/>
                <a:cs typeface="Open Sans"/>
              </a:rPr>
              <a:t>Anticipate upcoming expenses with a "rainy day" fund.</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Control Impulse spending.</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Build an emergency fund.</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Take advantage of Financial Literacy tools while you are in school.</a:t>
            </a:r>
          </a:p>
          <a:p>
            <a:pPr lvl="1"/>
            <a:endParaRPr lang="en-US" sz="1600">
              <a:solidFill>
                <a:srgbClr val="E00122"/>
              </a:solidFill>
            </a:endParaRPr>
          </a:p>
          <a:p>
            <a:pPr marL="285750" indent="-285750">
              <a:buFont typeface="Arial" panose="020B0604020202020204" pitchFamily="34" charset="0"/>
              <a:buChar char="•"/>
            </a:pPr>
            <a:r>
              <a:rPr lang="en-US" sz="2000" b="1">
                <a:solidFill>
                  <a:srgbClr val="E00122"/>
                </a:solidFill>
                <a:latin typeface="Open Sans ExtraBold"/>
                <a:ea typeface="Open Sans ExtraBold"/>
                <a:cs typeface="Open Sans ExtraBold"/>
              </a:rPr>
              <a:t>Take 15 credits each semester to graduate on time (and save money)</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12 Credits per semester = 10 semesters to graduate.</a:t>
            </a:r>
          </a:p>
          <a:p>
            <a:pPr marL="742950" lvl="1"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15 Credits per semester =   8 semesters to graduate.</a:t>
            </a:r>
          </a:p>
          <a:p>
            <a:pPr marL="742950" lvl="1" indent="-285750">
              <a:buFont typeface="Arial" panose="020B0604020202020204" pitchFamily="34" charset="0"/>
              <a:buChar char="•"/>
            </a:pPr>
            <a:endParaRPr lang="en-US"/>
          </a:p>
          <a:p>
            <a:pPr lvl="1"/>
            <a:endParaRPr lang="en-US"/>
          </a:p>
        </p:txBody>
      </p:sp>
    </p:spTree>
    <p:extLst>
      <p:ext uri="{BB962C8B-B14F-4D97-AF65-F5344CB8AC3E}">
        <p14:creationId xmlns:p14="http://schemas.microsoft.com/office/powerpoint/2010/main" val="248891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1F67-30BE-4879-BEE9-53D8F07E8F2A}"/>
              </a:ext>
            </a:extLst>
          </p:cNvPr>
          <p:cNvSpPr>
            <a:spLocks noGrp="1"/>
          </p:cNvSpPr>
          <p:nvPr>
            <p:ph type="title"/>
          </p:nvPr>
        </p:nvSpPr>
        <p:spPr>
          <a:xfrm>
            <a:off x="381000" y="592958"/>
            <a:ext cx="8229600" cy="855538"/>
          </a:xfrm>
        </p:spPr>
        <p:txBody>
          <a:bodyPr>
            <a:normAutofit fontScale="90000"/>
          </a:bodyPr>
          <a:lstStyle/>
          <a:p>
            <a:r>
              <a:rPr lang="en-US" sz="40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t>FINANCIAL AID 101</a:t>
            </a:r>
            <a:br>
              <a:rPr lang="en-US" sz="40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40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t>AGENDA</a:t>
            </a:r>
            <a:br>
              <a:rPr lang="en-US" sz="44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4" name="Content Placeholder 3">
            <a:extLst>
              <a:ext uri="{FF2B5EF4-FFF2-40B4-BE49-F238E27FC236}">
                <a16:creationId xmlns:a16="http://schemas.microsoft.com/office/drawing/2014/main" id="{DAE1FFB6-C5F2-4A1A-85CC-A37EC02D0561}"/>
              </a:ext>
            </a:extLst>
          </p:cNvPr>
          <p:cNvSpPr>
            <a:spLocks noGrp="1"/>
          </p:cNvSpPr>
          <p:nvPr>
            <p:ph sz="half" idx="2"/>
          </p:nvPr>
        </p:nvSpPr>
        <p:spPr/>
        <p:txBody>
          <a:bodyPr vert="horz" lIns="91440" tIns="45720" rIns="91440" bIns="45720" rtlCol="0" anchor="t">
            <a:normAutofit/>
          </a:bodyPr>
          <a:lstStyle/>
          <a:p>
            <a:r>
              <a:rPr lang="en-US" dirty="0">
                <a:latin typeface="Open Sans"/>
                <a:ea typeface="Open Sans"/>
                <a:cs typeface="Open Sans"/>
              </a:rPr>
              <a:t>Scholarships and Work Study</a:t>
            </a:r>
            <a:endParaRPr lang="en-US" dirty="0"/>
          </a:p>
          <a:p>
            <a:r>
              <a:rPr lang="en-US" dirty="0">
                <a:latin typeface="Open Sans"/>
                <a:ea typeface="Open Sans"/>
                <a:cs typeface="Open Sans"/>
              </a:rPr>
              <a:t>Cost of college</a:t>
            </a:r>
          </a:p>
          <a:p>
            <a:r>
              <a:rPr lang="en-US" dirty="0">
                <a:latin typeface="Open Sans" panose="020B0606030504020204" pitchFamily="34" charset="0"/>
                <a:ea typeface="Open Sans" panose="020B0606030504020204" pitchFamily="34" charset="0"/>
                <a:cs typeface="Open Sans" panose="020B0606030504020204" pitchFamily="34" charset="0"/>
              </a:rPr>
              <a:t>Financial Success Tips</a:t>
            </a:r>
            <a:endParaRPr lang="en-US" dirty="0"/>
          </a:p>
          <a:p>
            <a:endParaRPr lang="en-US" dirty="0"/>
          </a:p>
          <a:p>
            <a:endParaRPr lang="en-US" dirty="0"/>
          </a:p>
          <a:p>
            <a:endParaRPr lang="en-US" dirty="0"/>
          </a:p>
          <a:p>
            <a:endParaRPr lang="en-US" dirty="0"/>
          </a:p>
        </p:txBody>
      </p:sp>
      <p:pic>
        <p:nvPicPr>
          <p:cNvPr id="6" name="Content Placeholder 5" descr="Government Financial Aid Stock Photos ...">
            <a:extLst>
              <a:ext uri="{FF2B5EF4-FFF2-40B4-BE49-F238E27FC236}">
                <a16:creationId xmlns:a16="http://schemas.microsoft.com/office/drawing/2014/main" id="{2BD91096-11AE-288C-659B-F75EFAAD93DF}"/>
              </a:ext>
            </a:extLst>
          </p:cNvPr>
          <p:cNvPicPr>
            <a:picLocks noGrp="1" noChangeAspect="1"/>
          </p:cNvPicPr>
          <p:nvPr>
            <p:ph sz="half" idx="1"/>
          </p:nvPr>
        </p:nvPicPr>
        <p:blipFill>
          <a:blip r:embed="rId2"/>
          <a:stretch>
            <a:fillRect/>
          </a:stretch>
        </p:blipFill>
        <p:spPr>
          <a:xfrm>
            <a:off x="461466" y="1946374"/>
            <a:ext cx="4030066" cy="2703364"/>
          </a:xfrm>
          <a:prstGeom prst="rect">
            <a:avLst/>
          </a:prstGeom>
        </p:spPr>
      </p:pic>
    </p:spTree>
    <p:extLst>
      <p:ext uri="{BB962C8B-B14F-4D97-AF65-F5344CB8AC3E}">
        <p14:creationId xmlns:p14="http://schemas.microsoft.com/office/powerpoint/2010/main" val="28398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400"/>
            </a:br>
            <a:endParaRPr lang="en-US"/>
          </a:p>
        </p:txBody>
      </p:sp>
      <p:sp>
        <p:nvSpPr>
          <p:cNvPr id="3" name="Rectangle 2">
            <a:extLst>
              <a:ext uri="{FF2B5EF4-FFF2-40B4-BE49-F238E27FC236}">
                <a16:creationId xmlns:a16="http://schemas.microsoft.com/office/drawing/2014/main" id="{02FBAA2C-D872-4384-A45D-E8939F06B06F}"/>
              </a:ext>
            </a:extLst>
          </p:cNvPr>
          <p:cNvSpPr/>
          <p:nvPr/>
        </p:nvSpPr>
        <p:spPr>
          <a:xfrm>
            <a:off x="627514" y="639328"/>
            <a:ext cx="3580646" cy="5139869"/>
          </a:xfrm>
          <a:prstGeom prst="rect">
            <a:avLst/>
          </a:prstGeom>
        </p:spPr>
        <p:txBody>
          <a:bodyPr wrap="square" lIns="91440" tIns="45720" rIns="91440" bIns="45720" anchor="t">
            <a:spAutoFit/>
          </a:bodyPr>
          <a:lstStyle/>
          <a:p>
            <a:pPr algn="ctr"/>
            <a:r>
              <a:rPr lang="en-US" sz="4000" b="1" dirty="0">
                <a:solidFill>
                  <a:srgbClr val="E00122"/>
                </a:solidFill>
                <a:latin typeface="Open Sans"/>
                <a:ea typeface="Open Sans"/>
                <a:cs typeface="Open Sans"/>
              </a:rPr>
              <a:t>Questions?</a:t>
            </a:r>
            <a:endParaRPr lang="en-US" sz="4000" dirty="0"/>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latin typeface="Open Sans"/>
              <a:ea typeface="Open Sans"/>
              <a:cs typeface="Open Sans"/>
            </a:endParaRPr>
          </a:p>
          <a:p>
            <a:pPr algn="ctr"/>
            <a:r>
              <a:rPr lang="en-US" dirty="0">
                <a:latin typeface="Open Sans"/>
                <a:ea typeface="Open Sans"/>
                <a:cs typeface="Open Sans"/>
              </a:rPr>
              <a:t>Ken Stratman</a:t>
            </a:r>
          </a:p>
          <a:p>
            <a:pPr algn="ctr"/>
            <a:r>
              <a:rPr lang="en-US" dirty="0">
                <a:latin typeface="Open Sans"/>
                <a:ea typeface="Open Sans"/>
                <a:cs typeface="Open Sans"/>
              </a:rPr>
              <a:t>Enrollment Services</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513-556-1000</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enrollmentservices@uc.edu</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@UCenrollment</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b="1" dirty="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br>
              <a:rPr lang="en-US"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a:ea typeface="Open Sans"/>
              <a:cs typeface="Open Sans"/>
            </a:endParaRPr>
          </a:p>
          <a:p>
            <a:pPr algn="ctr"/>
            <a:r>
              <a:rPr lang="en-US" dirty="0">
                <a:latin typeface="Open Sans"/>
                <a:ea typeface="Open Sans"/>
                <a:cs typeface="Open Sans"/>
              </a:rPr>
              <a:t>Resources and drop-in hours:</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a:ea typeface="Open Sans"/>
                <a:cs typeface="Open Sans"/>
              </a:rPr>
              <a:t>uc.edu/enrollment-services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p>
        </p:txBody>
      </p:sp>
      <p:pic>
        <p:nvPicPr>
          <p:cNvPr id="4" name="Picture 3">
            <a:extLst>
              <a:ext uri="{FF2B5EF4-FFF2-40B4-BE49-F238E27FC236}">
                <a16:creationId xmlns:a16="http://schemas.microsoft.com/office/drawing/2014/main" id="{CCECFF7B-B6F0-4A28-BCDF-CC8FBA6D7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877" y="2388276"/>
            <a:ext cx="4454306" cy="3567471"/>
          </a:xfrm>
          <a:prstGeom prst="rect">
            <a:avLst/>
          </a:prstGeom>
        </p:spPr>
      </p:pic>
      <p:pic>
        <p:nvPicPr>
          <p:cNvPr id="7" name="Picture 6" descr="A white and blue logo&#10;&#10;Description automatically generated">
            <a:extLst>
              <a:ext uri="{FF2B5EF4-FFF2-40B4-BE49-F238E27FC236}">
                <a16:creationId xmlns:a16="http://schemas.microsoft.com/office/drawing/2014/main" id="{D1E10E3B-C8B4-CD24-4DA7-BE88AD67073F}"/>
              </a:ext>
            </a:extLst>
          </p:cNvPr>
          <p:cNvPicPr>
            <a:picLocks noChangeAspect="1"/>
          </p:cNvPicPr>
          <p:nvPr/>
        </p:nvPicPr>
        <p:blipFill>
          <a:blip r:embed="rId3"/>
          <a:stretch>
            <a:fillRect/>
          </a:stretch>
        </p:blipFill>
        <p:spPr>
          <a:xfrm>
            <a:off x="1252321" y="3553889"/>
            <a:ext cx="656524" cy="614451"/>
          </a:xfrm>
          <a:prstGeom prst="rect">
            <a:avLst/>
          </a:prstGeom>
        </p:spPr>
      </p:pic>
      <p:pic>
        <p:nvPicPr>
          <p:cNvPr id="8" name="Picture 7" descr="A logo of a camera&#10;&#10;Description automatically generated">
            <a:extLst>
              <a:ext uri="{FF2B5EF4-FFF2-40B4-BE49-F238E27FC236}">
                <a16:creationId xmlns:a16="http://schemas.microsoft.com/office/drawing/2014/main" id="{8778B3E5-5FB2-C5C9-BE80-B8F4C53DA0FC}"/>
              </a:ext>
            </a:extLst>
          </p:cNvPr>
          <p:cNvPicPr>
            <a:picLocks noChangeAspect="1"/>
          </p:cNvPicPr>
          <p:nvPr/>
        </p:nvPicPr>
        <p:blipFill>
          <a:blip r:embed="rId4"/>
          <a:stretch>
            <a:fillRect/>
          </a:stretch>
        </p:blipFill>
        <p:spPr>
          <a:xfrm>
            <a:off x="2082562" y="3539864"/>
            <a:ext cx="670549" cy="628476"/>
          </a:xfrm>
          <a:prstGeom prst="rect">
            <a:avLst/>
          </a:prstGeom>
        </p:spPr>
      </p:pic>
      <p:pic>
        <p:nvPicPr>
          <p:cNvPr id="9" name="Picture 8" descr="A white x on a black background&#10;&#10;Description automatically generated">
            <a:extLst>
              <a:ext uri="{FF2B5EF4-FFF2-40B4-BE49-F238E27FC236}">
                <a16:creationId xmlns:a16="http://schemas.microsoft.com/office/drawing/2014/main" id="{F0D30095-9D7B-47EB-DFAA-18F4FDED3F7A}"/>
              </a:ext>
            </a:extLst>
          </p:cNvPr>
          <p:cNvPicPr>
            <a:picLocks noChangeAspect="1"/>
          </p:cNvPicPr>
          <p:nvPr/>
        </p:nvPicPr>
        <p:blipFill>
          <a:blip r:embed="rId5"/>
          <a:stretch>
            <a:fillRect/>
          </a:stretch>
        </p:blipFill>
        <p:spPr>
          <a:xfrm>
            <a:off x="2923425" y="3539864"/>
            <a:ext cx="684573" cy="628476"/>
          </a:xfrm>
          <a:prstGeom prst="rect">
            <a:avLst/>
          </a:prstGeom>
        </p:spPr>
      </p:pic>
    </p:spTree>
    <p:extLst>
      <p:ext uri="{BB962C8B-B14F-4D97-AF65-F5344CB8AC3E}">
        <p14:creationId xmlns:p14="http://schemas.microsoft.com/office/powerpoint/2010/main" val="48278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F0D-C1C8-49EE-8DF3-E72AACF6A2D7}"/>
              </a:ext>
            </a:extLst>
          </p:cNvPr>
          <p:cNvSpPr>
            <a:spLocks noGrp="1"/>
          </p:cNvSpPr>
          <p:nvPr>
            <p:ph type="title"/>
          </p:nvPr>
        </p:nvSpPr>
        <p:spPr/>
        <p:txBody>
          <a:bodyPr>
            <a:normAutofit fontScale="90000"/>
          </a:bodyPr>
          <a:lstStyle/>
          <a:p>
            <a:br>
              <a:rPr lang="en-US" sz="4400">
                <a:latin typeface="Open Sans ExtraBold" panose="020B0906030804020204" pitchFamily="34" charset="0"/>
                <a:ea typeface="Open Sans ExtraBold" panose="020B0906030804020204" pitchFamily="34" charset="0"/>
                <a:cs typeface="Open Sans ExtraBold" panose="020B0906030804020204" pitchFamily="34" charset="0"/>
              </a:rPr>
            </a:br>
            <a:r>
              <a:rPr kumimoji="0" lang="en-US" sz="4400" b="1" i="0" u="none" strike="noStrike" kern="1200" cap="none" spc="0" normalizeH="0" baseline="0" noProof="0">
                <a:ln>
                  <a:noFill/>
                </a:ln>
                <a:solidFill>
                  <a:srgbClr val="E00122"/>
                </a:solidFill>
                <a:effectLst/>
                <a:uLnTx/>
                <a:uFillTx/>
                <a:latin typeface="Open Sans ExtraBold"/>
                <a:ea typeface="Open Sans ExtraBold"/>
                <a:cs typeface="Open Sans ExtraBold"/>
              </a:rPr>
              <a:t>What is Financial Aid</a:t>
            </a:r>
            <a:r>
              <a:rPr lang="en-US" b="1">
                <a:solidFill>
                  <a:srgbClr val="E00122"/>
                </a:solidFill>
                <a:latin typeface="Open Sans ExtraBold"/>
                <a:ea typeface="Open Sans ExtraBold"/>
                <a:cs typeface="Open Sans ExtraBold"/>
              </a:rPr>
              <a:t>?</a:t>
            </a:r>
            <a:br>
              <a:rPr lang="en-US" sz="4400" b="1" i="0" u="none" strike="noStrike" kern="1200" cap="none" spc="0" normalizeH="0" baseline="0" noProof="0">
                <a:ln>
                  <a:noFill/>
                </a:ln>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br>
              <a:rPr lang="en-US" sz="4400" b="0" i="0" u="none" strike="noStrike" kern="1200" cap="none" spc="0" normalizeH="0" baseline="0" noProof="0">
                <a:ln>
                  <a:noFill/>
                </a:ln>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EC092F3B-56CC-4756-A466-00408BB99E57}"/>
              </a:ext>
            </a:extLst>
          </p:cNvPr>
          <p:cNvSpPr>
            <a:spLocks noGrp="1"/>
          </p:cNvSpPr>
          <p:nvPr>
            <p:ph idx="1"/>
          </p:nvPr>
        </p:nvSpPr>
        <p:spPr>
          <a:xfrm>
            <a:off x="361506" y="1461423"/>
            <a:ext cx="8474149" cy="4237628"/>
          </a:xfrm>
        </p:spPr>
        <p:txBody>
          <a:bodyPr vert="horz" lIns="91440" tIns="45720" rIns="91440" bIns="45720" rtlCol="0" anchor="t">
            <a:normAutofit/>
          </a:bodyPr>
          <a:lstStyle/>
          <a:p>
            <a:pPr marL="0" indent="0">
              <a:buNone/>
              <a:defRPr/>
            </a:pPr>
            <a:r>
              <a:rPr kumimoji="0" lang="en-US" sz="2600" b="0" i="0" u="none" strike="noStrike" kern="1200" cap="none" spc="0" normalizeH="0" baseline="0" noProof="0">
                <a:ln>
                  <a:noFill/>
                </a:ln>
                <a:solidFill>
                  <a:sysClr val="windowText" lastClr="000000"/>
                </a:solidFill>
                <a:effectLst/>
                <a:uLnTx/>
                <a:uFillTx/>
                <a:latin typeface="Open Sans"/>
                <a:ea typeface="Open Sans"/>
                <a:cs typeface="Open Sans"/>
              </a:rPr>
              <a:t>Financial aid </a:t>
            </a:r>
            <a:r>
              <a:rPr lang="en-US" sz="2600">
                <a:solidFill>
                  <a:sysClr val="windowText" lastClr="000000"/>
                </a:solidFill>
                <a:latin typeface="Open Sans"/>
                <a:ea typeface="Open Sans"/>
                <a:cs typeface="Open Sans"/>
              </a:rPr>
              <a:t>is</a:t>
            </a:r>
            <a:r>
              <a:rPr kumimoji="0" lang="en-US" sz="2600" b="0" i="0" u="none" strike="noStrike" kern="1200" cap="none" spc="0" normalizeH="0" baseline="0" noProof="0">
                <a:ln>
                  <a:noFill/>
                </a:ln>
                <a:solidFill>
                  <a:sysClr val="windowText" lastClr="000000"/>
                </a:solidFill>
                <a:effectLst/>
                <a:uLnTx/>
                <a:uFillTx/>
                <a:latin typeface="Open Sans"/>
                <a:ea typeface="Open Sans"/>
                <a:cs typeface="Open Sans"/>
              </a:rPr>
              <a:t> </a:t>
            </a:r>
            <a:r>
              <a:rPr lang="en-US" sz="2600">
                <a:solidFill>
                  <a:sysClr val="windowText" lastClr="000000"/>
                </a:solidFill>
                <a:latin typeface="Open Sans"/>
                <a:ea typeface="Open Sans"/>
                <a:cs typeface="Open Sans"/>
              </a:rPr>
              <a:t>money to help pay for college.</a:t>
            </a:r>
            <a:endParaRPr lang="en-US" sz="26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6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Examples of Sources:</a:t>
            </a:r>
            <a:endParaRPr kumimoji="0" lang="en-US" sz="22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Colleges or Universities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Federal Government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State Government</a:t>
            </a:r>
          </a:p>
          <a:p>
            <a:pPr lvl="1">
              <a:defRPr/>
            </a:pPr>
            <a:r>
              <a:rPr lang="en-US" sz="1800">
                <a:solidFill>
                  <a:sysClr val="windowText" lastClr="000000"/>
                </a:solidFill>
                <a:latin typeface="Open Sans"/>
                <a:ea typeface="Open Sans"/>
                <a:cs typeface="Open Sans"/>
              </a:rPr>
              <a:t>Community and Religious organizations</a:t>
            </a:r>
            <a:endParaRPr lang="en-US" sz="1800" b="0" i="0" u="none" strike="noStrike" kern="1200" cap="none" spc="0" normalizeH="0" baseline="0" noProof="0">
              <a:ln>
                <a:noFill/>
              </a:ln>
              <a:solidFill>
                <a:sysClr val="windowText" lastClr="000000"/>
              </a:solidFill>
              <a:effectLst/>
              <a:uLnTx/>
              <a:uFillTx/>
              <a:latin typeface="Open Sans"/>
              <a:ea typeface="Open Sans"/>
              <a:cs typeface="Open Sans"/>
            </a:endParaRPr>
          </a:p>
          <a:p>
            <a:pPr lvl="1">
              <a:defRPr/>
            </a:pPr>
            <a:r>
              <a:rPr lang="en-US" sz="1800">
                <a:solidFill>
                  <a:sysClr val="windowText" lastClr="000000"/>
                </a:solidFill>
                <a:latin typeface="Open Sans"/>
                <a:ea typeface="Open Sans"/>
                <a:cs typeface="Open Sans"/>
              </a:rPr>
              <a:t>Student or parent employer</a:t>
            </a:r>
            <a:endParaRPr lang="en-US" sz="18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ct val="20000"/>
              </a:spcBef>
              <a:spcAft>
                <a:spcPts val="0"/>
              </a:spcAft>
              <a:buClrTx/>
              <a:buSzTx/>
              <a:buNone/>
              <a:tabLst/>
              <a:defRPr/>
            </a:pPr>
            <a:endParaRPr lang="en-US"/>
          </a:p>
        </p:txBody>
      </p:sp>
      <p:pic>
        <p:nvPicPr>
          <p:cNvPr id="2050" name="Picture 2" descr="Graduate Student Loan Icon - Student Loan Graphics for Education Financial Aid or Assistance, Government Loans, and Debt Graduate Student Loan Icon - Student Loan Graphics for Education Financial Aid or Assistance, Government Loans, &amp; DebtGraduate Student Loan Icon - Student Loan Graphics for Education Financial Aid or Assistance, Government Loans, &amp; Debt Icon stock vector">
            <a:extLst>
              <a:ext uri="{FF2B5EF4-FFF2-40B4-BE49-F238E27FC236}">
                <a16:creationId xmlns:a16="http://schemas.microsoft.com/office/drawing/2014/main" id="{F8622C1B-3ACF-4CBB-83EC-AF3BC2885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026" y="3190100"/>
            <a:ext cx="2792123" cy="267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9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07BC6-8617-4965-96AF-12BC88EAA72F}"/>
              </a:ext>
            </a:extLst>
          </p:cNvPr>
          <p:cNvSpPr txBox="1"/>
          <p:nvPr/>
        </p:nvSpPr>
        <p:spPr>
          <a:xfrm>
            <a:off x="452674" y="306222"/>
            <a:ext cx="8474044" cy="1938992"/>
          </a:xfrm>
          <a:prstGeom prst="rect">
            <a:avLst/>
          </a:prstGeom>
          <a:noFill/>
        </p:spPr>
        <p:txBody>
          <a:bodyPr wrap="square" lIns="91440" tIns="45720" rIns="91440" bIns="45720" anchor="t">
            <a:spAutoFit/>
          </a:bodyPr>
          <a:lstStyle/>
          <a:p>
            <a:pPr algn="ctr"/>
            <a:r>
              <a:rPr lang="en-US" sz="4000" b="1">
                <a:solidFill>
                  <a:srgbClr val="E00122"/>
                </a:solidFill>
                <a:latin typeface="Open Sans ExtraBold"/>
                <a:ea typeface="Open Sans ExtraBold"/>
                <a:cs typeface="Open Sans ExtraBold"/>
              </a:rPr>
              <a:t>How is financial aid determined?</a:t>
            </a:r>
            <a:br>
              <a:rPr lang="en-US" sz="4000" b="1">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sz="40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B25B5CBF-BCFC-4CAE-8930-09C6FD628DC2}"/>
              </a:ext>
            </a:extLst>
          </p:cNvPr>
          <p:cNvSpPr txBox="1"/>
          <p:nvPr/>
        </p:nvSpPr>
        <p:spPr>
          <a:xfrm>
            <a:off x="214978" y="2033332"/>
            <a:ext cx="8709435" cy="3139321"/>
          </a:xfrm>
          <a:prstGeom prst="rect">
            <a:avLst/>
          </a:prstGeom>
          <a:noFill/>
        </p:spPr>
        <p:txBody>
          <a:bodyPr wrap="square" lIns="91440" tIns="45720" rIns="91440" bIns="45720" anchor="t">
            <a:spAutoFit/>
          </a:bodyPr>
          <a:lstStyle/>
          <a:p>
            <a:endParaRPr lang="en-US" sz="2200">
              <a:latin typeface="Open Sans"/>
              <a:ea typeface="Open Sans"/>
              <a:cs typeface="Open Sans"/>
            </a:endParaRPr>
          </a:p>
          <a:p>
            <a:pPr marL="457200" indent="-457200">
              <a:buFont typeface="Arial" panose="020B0604020202020204" pitchFamily="34" charset="0"/>
              <a:buChar char="•"/>
            </a:pPr>
            <a:r>
              <a:rPr lang="en-US" sz="2200">
                <a:latin typeface="Open Sans"/>
                <a:ea typeface="Open Sans"/>
                <a:cs typeface="Open Sans"/>
              </a:rPr>
              <a:t>Your financial need is determined by the data provided on your FAFSA.</a:t>
            </a:r>
            <a:endParaRPr lang="en-US">
              <a:latin typeface="Times New Roman"/>
              <a:ea typeface="Open Sans"/>
              <a:cs typeface="Times New Roman"/>
            </a:endParaRPr>
          </a:p>
          <a:p>
            <a:pPr marL="457200" indent="-457200">
              <a:buFont typeface="Arial" panose="020B0604020202020204" pitchFamily="34" charset="0"/>
              <a:buChar char="•"/>
            </a:pPr>
            <a:r>
              <a:rPr lang="en-US" sz="2200">
                <a:latin typeface="Open Sans"/>
                <a:ea typeface="Open Sans"/>
                <a:cs typeface="Open Sans"/>
              </a:rPr>
              <a:t>Your financial "need" determines your eligibility for need-based financial aid funds.</a:t>
            </a:r>
          </a:p>
          <a:p>
            <a:pPr marL="457200" indent="-457200">
              <a:buFont typeface="Arial" panose="020B0604020202020204" pitchFamily="34" charset="0"/>
              <a:buChar char="•"/>
            </a:pPr>
            <a:r>
              <a:rPr lang="en-US" sz="2200">
                <a:latin typeface="Open Sans"/>
                <a:ea typeface="Open Sans"/>
                <a:cs typeface="Open Sans"/>
              </a:rPr>
              <a:t>A college alone may not be able to offer enough aid to meet your financial need. Keep this in mind when considering which college to choose, whether you will live on or off campus, etc.</a:t>
            </a:r>
          </a:p>
        </p:txBody>
      </p:sp>
    </p:spTree>
    <p:extLst>
      <p:ext uri="{BB962C8B-B14F-4D97-AF65-F5344CB8AC3E}">
        <p14:creationId xmlns:p14="http://schemas.microsoft.com/office/powerpoint/2010/main" val="275151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669B-7CD2-4C30-A744-B27302937D3F}"/>
              </a:ext>
            </a:extLst>
          </p:cNvPr>
          <p:cNvSpPr>
            <a:spLocks noGrp="1"/>
          </p:cNvSpPr>
          <p:nvPr>
            <p:ph type="title"/>
          </p:nvPr>
        </p:nvSpPr>
        <p:spPr>
          <a:xfrm>
            <a:off x="381000" y="304068"/>
            <a:ext cx="8229600" cy="855538"/>
          </a:xfrm>
        </p:spPr>
        <p:txBody>
          <a:bodyPr>
            <a:normAutofit fontScale="90000"/>
          </a:bodyPr>
          <a:lstStyle/>
          <a:p>
            <a:br>
              <a:rPr lang="en-US" sz="18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br>
              <a:rPr lang="en-US" sz="9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br>
              <a:rPr lang="en-US" sz="900">
                <a:latin typeface="Open Sans ExtraBold" panose="020B0906030804020204" pitchFamily="34" charset="0"/>
                <a:ea typeface="Open Sans ExtraBold" panose="020B0906030804020204" pitchFamily="34" charset="0"/>
                <a:cs typeface="Open Sans ExtraBold" panose="020B0906030804020204" pitchFamily="34" charset="0"/>
              </a:rPr>
            </a:br>
            <a:br>
              <a:rPr lang="en-US" sz="900">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800">
                <a:latin typeface="Open Sans ExtraBold" panose="020B0906030804020204" pitchFamily="34" charset="0"/>
                <a:ea typeface="Open Sans ExtraBold" panose="020B0906030804020204" pitchFamily="34" charset="0"/>
                <a:cs typeface="Open Sans ExtraBold" panose="020B0906030804020204" pitchFamily="34" charset="0"/>
              </a:rPr>
            </a:br>
            <a:br>
              <a:rPr lang="en-US" sz="1800">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92E22A3C-381A-43BE-A63D-274624A5DE58}"/>
              </a:ext>
            </a:extLst>
          </p:cNvPr>
          <p:cNvSpPr>
            <a:spLocks noGrp="1"/>
          </p:cNvSpPr>
          <p:nvPr>
            <p:ph sz="half" idx="1"/>
          </p:nvPr>
        </p:nvSpPr>
        <p:spPr>
          <a:xfrm>
            <a:off x="171007" y="1625403"/>
            <a:ext cx="4828068" cy="4525963"/>
          </a:xfrm>
        </p:spPr>
        <p:txBody>
          <a:bodyPr vert="horz" lIns="91440" tIns="45720" rIns="91440" bIns="45720" rtlCol="0" anchor="t">
            <a:normAutofit/>
          </a:bodyPr>
          <a:lstStyle/>
          <a:p>
            <a:pPr marL="800100" lvl="1" indent="-342900">
              <a:buFont typeface="+mj-lt"/>
              <a:buAutoNum type="arabicPeriod"/>
            </a:pPr>
            <a:r>
              <a:rPr lang="en-US" sz="2200" dirty="0">
                <a:solidFill>
                  <a:srgbClr val="000000"/>
                </a:solidFill>
                <a:latin typeface="Open Sans"/>
                <a:ea typeface="Open Sans"/>
                <a:cs typeface="Open Sans"/>
              </a:rPr>
              <a:t>Start at studentaid.gov</a:t>
            </a:r>
            <a:endParaRPr lang="en-US"/>
          </a:p>
          <a:p>
            <a:pPr marL="800100" lvl="1" indent="-342900">
              <a:buAutoNum type="arabicPeriod"/>
            </a:pPr>
            <a:r>
              <a:rPr lang="en-US" sz="2200" dirty="0">
                <a:solidFill>
                  <a:srgbClr val="000000"/>
                </a:solidFill>
                <a:latin typeface="Open Sans"/>
                <a:ea typeface="Open Sans"/>
                <a:cs typeface="Open Sans"/>
              </a:rPr>
              <a:t>Both student and parent create their own FSA</a:t>
            </a:r>
            <a:r>
              <a:rPr lang="en-US" sz="2200" i="0" dirty="0">
                <a:solidFill>
                  <a:srgbClr val="000000"/>
                </a:solidFill>
                <a:effectLst/>
                <a:latin typeface="Open Sans"/>
                <a:ea typeface="Open Sans"/>
                <a:cs typeface="Open Sans"/>
              </a:rPr>
              <a:t> ID</a:t>
            </a:r>
            <a:endParaRPr lang="en-US"/>
          </a:p>
          <a:p>
            <a:pPr marL="800100" lvl="1" indent="-342900">
              <a:buFont typeface="+mj-lt"/>
              <a:buAutoNum type="arabicPeriod"/>
            </a:pPr>
            <a:r>
              <a:rPr lang="en-US" sz="2200" i="0" dirty="0">
                <a:solidFill>
                  <a:srgbClr val="000000"/>
                </a:solidFill>
                <a:effectLst/>
                <a:latin typeface="Open Sans"/>
                <a:ea typeface="Open Sans"/>
                <a:cs typeface="Open Sans"/>
              </a:rPr>
              <a:t>Start the FAFSA</a:t>
            </a:r>
            <a:r>
              <a:rPr lang="en-US" sz="2200" baseline="30000" dirty="0">
                <a:solidFill>
                  <a:srgbClr val="000000"/>
                </a:solidFill>
                <a:latin typeface="Open Sans"/>
                <a:ea typeface="Open Sans"/>
                <a:cs typeface="Open Sans"/>
              </a:rPr>
              <a:t> </a:t>
            </a:r>
            <a:r>
              <a:rPr lang="en-US" sz="2200" i="0" dirty="0">
                <a:solidFill>
                  <a:srgbClr val="000000"/>
                </a:solidFill>
                <a:effectLst/>
                <a:latin typeface="Open Sans"/>
                <a:ea typeface="Open Sans"/>
                <a:cs typeface="Open Sans"/>
              </a:rPr>
              <a:t>form</a:t>
            </a:r>
            <a:endParaRPr lang="en-US" sz="220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AutoNum type="arabicPeriod"/>
            </a:pPr>
            <a:r>
              <a:rPr lang="en-US" sz="2200" dirty="0">
                <a:solidFill>
                  <a:srgbClr val="000000"/>
                </a:solidFill>
                <a:latin typeface="Open Sans"/>
                <a:ea typeface="Open Sans"/>
                <a:cs typeface="Open Sans"/>
              </a:rPr>
              <a:t>2026-27 FAFSA is available Oct 1, 2025</a:t>
            </a:r>
          </a:p>
          <a:p>
            <a:pPr marL="800100" lvl="1" indent="-342900">
              <a:buFont typeface="+mj-lt"/>
              <a:buAutoNum type="arabicPeriod"/>
            </a:pPr>
            <a:r>
              <a:rPr lang="en-US" sz="2200" i="0" dirty="0">
                <a:solidFill>
                  <a:srgbClr val="000000"/>
                </a:solidFill>
                <a:effectLst/>
                <a:latin typeface="Open Sans"/>
                <a:ea typeface="Open Sans"/>
                <a:cs typeface="Open Sans"/>
              </a:rPr>
              <a:t>List up to </a:t>
            </a:r>
            <a:r>
              <a:rPr lang="en-US" sz="2200" dirty="0">
                <a:solidFill>
                  <a:srgbClr val="000000"/>
                </a:solidFill>
                <a:latin typeface="Open Sans"/>
                <a:ea typeface="Open Sans"/>
                <a:cs typeface="Open Sans"/>
              </a:rPr>
              <a:t>20 schools</a:t>
            </a:r>
            <a:endParaRPr lang="en-US" sz="2200" i="0" dirty="0">
              <a:solidFill>
                <a:srgbClr val="000000"/>
              </a:solidFill>
              <a:effectLst/>
              <a:latin typeface="Open Sans"/>
              <a:ea typeface="Open Sans"/>
              <a:cs typeface="Open Sans"/>
            </a:endParaRPr>
          </a:p>
          <a:p>
            <a:pPr marL="800100" lvl="1" indent="-342900">
              <a:buFont typeface="+mj-lt"/>
              <a:buAutoNum type="arabicPeriod"/>
            </a:pPr>
            <a:r>
              <a:rPr lang="en-US" sz="2200" dirty="0">
                <a:solidFill>
                  <a:srgbClr val="000000"/>
                </a:solidFill>
                <a:latin typeface="Open Sans"/>
                <a:ea typeface="Open Sans"/>
                <a:cs typeface="Open Sans"/>
              </a:rPr>
              <a:t>Enter requested</a:t>
            </a:r>
            <a:r>
              <a:rPr lang="en-US" sz="2200" i="0" dirty="0">
                <a:solidFill>
                  <a:srgbClr val="000000"/>
                </a:solidFill>
                <a:effectLst/>
                <a:latin typeface="Open Sans"/>
                <a:ea typeface="Open Sans"/>
                <a:cs typeface="Open Sans"/>
              </a:rPr>
              <a:t> information</a:t>
            </a:r>
          </a:p>
          <a:p>
            <a:pPr marL="800100" lvl="1" indent="-342900">
              <a:buFont typeface="+mj-lt"/>
              <a:buAutoNum type="arabicPeriod"/>
            </a:pPr>
            <a:r>
              <a:rPr lang="en-US" sz="2200" i="0" dirty="0">
                <a:solidFill>
                  <a:srgbClr val="000000"/>
                </a:solidFill>
                <a:effectLst/>
                <a:latin typeface="Open Sans"/>
                <a:ea typeface="Open Sans"/>
                <a:cs typeface="Open Sans"/>
              </a:rPr>
              <a:t>Sign &amp; submit your FAFSA</a:t>
            </a:r>
            <a:endParaRPr lang="en-US">
              <a:solidFill>
                <a:srgbClr val="000000"/>
              </a:solidFill>
              <a:latin typeface="Open Sans"/>
              <a:ea typeface="Open Sans"/>
              <a:cs typeface="Open Sans"/>
            </a:endParaRPr>
          </a:p>
          <a:p>
            <a:endParaRPr lang="en-US"/>
          </a:p>
        </p:txBody>
      </p:sp>
      <p:sp>
        <p:nvSpPr>
          <p:cNvPr id="6" name="TextBox 5">
            <a:extLst>
              <a:ext uri="{FF2B5EF4-FFF2-40B4-BE49-F238E27FC236}">
                <a16:creationId xmlns:a16="http://schemas.microsoft.com/office/drawing/2014/main" id="{6E4C9E3F-4261-4EC3-AAF6-F91EEBBCC02E}"/>
              </a:ext>
            </a:extLst>
          </p:cNvPr>
          <p:cNvSpPr txBox="1"/>
          <p:nvPr/>
        </p:nvSpPr>
        <p:spPr>
          <a:xfrm>
            <a:off x="723015" y="152783"/>
            <a:ext cx="8420985" cy="1169551"/>
          </a:xfrm>
          <a:prstGeom prst="rect">
            <a:avLst/>
          </a:prstGeom>
          <a:noFill/>
        </p:spPr>
        <p:txBody>
          <a:bodyPr wrap="square" lIns="91440" tIns="45720" rIns="91440" bIns="45720" anchor="t">
            <a:spAutoFit/>
          </a:bodyPr>
          <a:lstStyle/>
          <a:p>
            <a:pPr algn="ctr"/>
            <a:r>
              <a:rPr lang="en-US" sz="42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t>How Do I Apply for Aid?</a:t>
            </a:r>
          </a:p>
          <a:p>
            <a:pPr algn="ctr"/>
            <a:r>
              <a:rPr lang="en-US" sz="2800" b="1">
                <a:latin typeface="Open Sans ExtraBold"/>
                <a:ea typeface="Open Sans ExtraBold"/>
                <a:cs typeface="Open Sans ExtraBold"/>
              </a:rPr>
              <a:t>Steps for Completing the FAFSA</a:t>
            </a:r>
          </a:p>
        </p:txBody>
      </p:sp>
      <p:pic>
        <p:nvPicPr>
          <p:cNvPr id="4098" name="Picture 2" descr="What You Should Know When Filing a FAFSA for Graduate School | Student Loan  Hero">
            <a:extLst>
              <a:ext uri="{FF2B5EF4-FFF2-40B4-BE49-F238E27FC236}">
                <a16:creationId xmlns:a16="http://schemas.microsoft.com/office/drawing/2014/main" id="{EDA0DB12-228B-41BC-81F9-57F978D53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9587" y="1474551"/>
            <a:ext cx="4038599" cy="26521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54E0E3-6208-435D-AF67-2AC875FD74D3}"/>
              </a:ext>
            </a:extLst>
          </p:cNvPr>
          <p:cNvSpPr txBox="1"/>
          <p:nvPr/>
        </p:nvSpPr>
        <p:spPr>
          <a:xfrm>
            <a:off x="5264889" y="4126748"/>
            <a:ext cx="4134290" cy="707886"/>
          </a:xfrm>
          <a:prstGeom prst="rect">
            <a:avLst/>
          </a:prstGeom>
          <a:noFill/>
        </p:spPr>
        <p:txBody>
          <a:bodyPr wrap="square" lIns="91440" tIns="45720" rIns="91440" bIns="45720" anchor="t">
            <a:spAutoFit/>
          </a:bodyPr>
          <a:lstStyle/>
          <a:p>
            <a:endParaRPr lang="en-US" sz="2200" b="1" i="0">
              <a:solidFill>
                <a:srgbClr val="E00122"/>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n-US" b="1" i="0">
              <a:solidFill>
                <a:srgbClr val="000000"/>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3817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7BC2-F760-6ECD-61C1-1A7D5A6301AB}"/>
              </a:ext>
            </a:extLst>
          </p:cNvPr>
          <p:cNvSpPr>
            <a:spLocks noGrp="1"/>
          </p:cNvSpPr>
          <p:nvPr>
            <p:ph type="title"/>
          </p:nvPr>
        </p:nvSpPr>
        <p:spPr/>
        <p:txBody>
          <a:bodyPr>
            <a:normAutofit/>
          </a:bodyPr>
          <a:lstStyle/>
          <a:p>
            <a:r>
              <a:rPr lang="en-US" b="1">
                <a:solidFill>
                  <a:srgbClr val="E00122"/>
                </a:solidFill>
                <a:latin typeface="Open Sans ExtraBold"/>
                <a:ea typeface="Open Sans ExtraBold"/>
                <a:cs typeface="Open Sans ExtraBold"/>
              </a:rPr>
              <a:t>Types of Financial Aid</a:t>
            </a:r>
            <a:endParaRPr lang="en-US">
              <a:solidFill>
                <a:srgbClr val="FF0000"/>
              </a:solidFill>
            </a:endParaRPr>
          </a:p>
        </p:txBody>
      </p:sp>
      <p:pic>
        <p:nvPicPr>
          <p:cNvPr id="4" name="Picture 2" descr="Types-of-Financial-Aid - Great Hearts Scottsdale Prep, Serving Grades 6-12">
            <a:extLst>
              <a:ext uri="{FF2B5EF4-FFF2-40B4-BE49-F238E27FC236}">
                <a16:creationId xmlns:a16="http://schemas.microsoft.com/office/drawing/2014/main" id="{8967CA74-A913-4317-78BC-23539F2778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237" y="1965325"/>
            <a:ext cx="8195525" cy="33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8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607C-9465-472E-B73E-4D25D625DFA0}"/>
              </a:ext>
            </a:extLst>
          </p:cNvPr>
          <p:cNvSpPr>
            <a:spLocks noGrp="1"/>
          </p:cNvSpPr>
          <p:nvPr>
            <p:ph type="title"/>
          </p:nvPr>
        </p:nvSpPr>
        <p:spPr>
          <a:xfrm>
            <a:off x="381000" y="304068"/>
            <a:ext cx="8229600" cy="855538"/>
          </a:xfrm>
        </p:spPr>
        <p:txBody>
          <a:bodyPr>
            <a:normAutofit fontScale="90000"/>
          </a:bodyPr>
          <a:lstStyle/>
          <a:p>
            <a:r>
              <a:rPr lang="en-US" sz="44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t>Grants – Free Money</a:t>
            </a:r>
            <a:br>
              <a:rPr lang="en-US" sz="44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7F8B8BF5-9D07-4FEA-9F44-7BB697E2335D}"/>
              </a:ext>
            </a:extLst>
          </p:cNvPr>
          <p:cNvSpPr>
            <a:spLocks noGrp="1"/>
          </p:cNvSpPr>
          <p:nvPr>
            <p:ph sz="half" idx="1"/>
          </p:nvPr>
        </p:nvSpPr>
        <p:spPr>
          <a:xfrm>
            <a:off x="361507" y="1159606"/>
            <a:ext cx="4038600" cy="4525963"/>
          </a:xfrm>
        </p:spPr>
        <p:txBody>
          <a:bodyPr vert="horz" lIns="91440" tIns="45720" rIns="91440" bIns="45720" rtlCol="0" anchor="t">
            <a:normAutofit fontScale="47500" lnSpcReduction="20000"/>
          </a:bodyPr>
          <a:lstStyle/>
          <a:p>
            <a:pPr marL="457200" indent="-457200">
              <a:buFont typeface="Arial" panose="020B0604020202020204" pitchFamily="34" charset="0"/>
              <a:buChar char="•"/>
            </a:pPr>
            <a:r>
              <a:rPr lang="en-US" sz="4200" b="1">
                <a:latin typeface="Open Sans"/>
                <a:ea typeface="Open Sans"/>
                <a:cs typeface="Open Sans"/>
              </a:rPr>
              <a:t>Grants</a:t>
            </a:r>
            <a:r>
              <a:rPr lang="en-US" sz="4400" b="1">
                <a:latin typeface="Open Sans"/>
                <a:ea typeface="Open Sans"/>
                <a:cs typeface="Open Sans"/>
              </a:rPr>
              <a:t> -</a:t>
            </a:r>
            <a:r>
              <a:rPr lang="en-US" b="1">
                <a:latin typeface="Open Sans"/>
                <a:ea typeface="Open Sans"/>
                <a:cs typeface="Open Sans"/>
              </a:rPr>
              <a:t> </a:t>
            </a:r>
            <a:r>
              <a:rPr lang="en-US" sz="3300">
                <a:latin typeface="Open Sans"/>
                <a:ea typeface="Open Sans"/>
                <a:cs typeface="Open Sans"/>
              </a:rPr>
              <a:t>awarded based on Financial Need from the results of your FAFSA. Free funds that do not have to be repaid (in most cases).</a:t>
            </a:r>
            <a:endParaRPr lang="en-US" sz="330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4200" b="1">
                <a:latin typeface="Open Sans" panose="020B0606030504020204" pitchFamily="34" charset="0"/>
                <a:ea typeface="Open Sans" panose="020B0606030504020204" pitchFamily="34" charset="0"/>
                <a:cs typeface="Open Sans" panose="020B0606030504020204" pitchFamily="34" charset="0"/>
              </a:rPr>
              <a:t>Students may see Grants such as:</a:t>
            </a:r>
          </a:p>
          <a:p>
            <a:pPr marL="0" indent="0">
              <a:buNone/>
            </a:pPr>
            <a:endParaRPr lang="en-US" sz="3600" b="1">
              <a:latin typeface="Open Sans" panose="020B0606030504020204" pitchFamily="34" charset="0"/>
              <a:ea typeface="Open Sans" panose="020B0606030504020204" pitchFamily="34" charset="0"/>
              <a:cs typeface="Open Sans" panose="020B0606030504020204" pitchFamily="34" charset="0"/>
            </a:endParaRPr>
          </a:p>
          <a:p>
            <a:pPr marL="857250" lvl="1" indent="-457200">
              <a:buFont typeface="Arial" panose="020B0604020202020204" pitchFamily="34" charset="0"/>
              <a:buChar char="•"/>
            </a:pPr>
            <a:r>
              <a:rPr lang="en-US" sz="3300">
                <a:latin typeface="Open Sans" panose="020B0606030504020204" pitchFamily="34" charset="0"/>
                <a:ea typeface="Open Sans" panose="020B0606030504020204" pitchFamily="34" charset="0"/>
                <a:cs typeface="Open Sans" panose="020B0606030504020204" pitchFamily="34" charset="0"/>
              </a:rPr>
              <a:t>Federal Pell Grant </a:t>
            </a:r>
          </a:p>
          <a:p>
            <a:pPr marL="0" indent="0">
              <a:buNone/>
            </a:pPr>
            <a:endParaRPr lang="en-US" sz="3300">
              <a:latin typeface="Open Sans" panose="020B0606030504020204" pitchFamily="34" charset="0"/>
              <a:ea typeface="Open Sans" panose="020B0606030504020204" pitchFamily="34" charset="0"/>
              <a:cs typeface="Open Sans" panose="020B0606030504020204" pitchFamily="34" charset="0"/>
            </a:endParaRPr>
          </a:p>
          <a:p>
            <a:pPr marL="857250" lvl="1" indent="-457200">
              <a:buFont typeface="Arial" panose="020B0604020202020204" pitchFamily="34" charset="0"/>
              <a:buChar char="•"/>
            </a:pPr>
            <a:r>
              <a:rPr lang="en-US" sz="3300">
                <a:latin typeface="Open Sans" panose="020B0606030504020204" pitchFamily="34" charset="0"/>
                <a:ea typeface="Open Sans" panose="020B0606030504020204" pitchFamily="34" charset="0"/>
                <a:cs typeface="Open Sans" panose="020B0606030504020204" pitchFamily="34" charset="0"/>
              </a:rPr>
              <a:t>Supplemental Educational Opportunity Grant</a:t>
            </a:r>
          </a:p>
          <a:p>
            <a:endParaRPr lang="en-US" sz="3300">
              <a:latin typeface="Open Sans" panose="020B0606030504020204" pitchFamily="34" charset="0"/>
              <a:ea typeface="Open Sans" panose="020B0606030504020204" pitchFamily="34" charset="0"/>
              <a:cs typeface="Open Sans" panose="020B0606030504020204" pitchFamily="34" charset="0"/>
            </a:endParaRPr>
          </a:p>
          <a:p>
            <a:pPr marL="857250" lvl="1" indent="-457200">
              <a:buFont typeface="Arial" panose="020B0604020202020204" pitchFamily="34" charset="0"/>
              <a:buChar char="•"/>
            </a:pPr>
            <a:r>
              <a:rPr lang="en-US" sz="3300">
                <a:latin typeface="Open Sans" panose="020B0606030504020204" pitchFamily="34" charset="0"/>
                <a:ea typeface="Open Sans" panose="020B0606030504020204" pitchFamily="34" charset="0"/>
                <a:cs typeface="Open Sans" panose="020B0606030504020204" pitchFamily="34" charset="0"/>
              </a:rPr>
              <a:t>Ohio College Opportunity Grant</a:t>
            </a:r>
          </a:p>
          <a:p>
            <a:pPr marL="0" indent="0">
              <a:buNone/>
            </a:pPr>
            <a:endParaRPr lang="en-US" sz="3300">
              <a:latin typeface="Open Sans" panose="020B0606030504020204" pitchFamily="34" charset="0"/>
              <a:ea typeface="Open Sans" panose="020B0606030504020204" pitchFamily="34" charset="0"/>
              <a:cs typeface="Open Sans" panose="020B0606030504020204" pitchFamily="34" charset="0"/>
            </a:endParaRPr>
          </a:p>
          <a:p>
            <a:pPr marL="857250" lvl="1" indent="-457200">
              <a:buFont typeface="Arial" panose="020B0604020202020204" pitchFamily="34" charset="0"/>
              <a:buChar char="•"/>
            </a:pPr>
            <a:r>
              <a:rPr lang="en-US" sz="3300">
                <a:latin typeface="Open Sans"/>
                <a:ea typeface="Open Sans"/>
                <a:cs typeface="Open Sans"/>
              </a:rPr>
              <a:t>Some programs and colleges have additional grant funds</a:t>
            </a:r>
          </a:p>
        </p:txBody>
      </p:sp>
      <p:pic>
        <p:nvPicPr>
          <p:cNvPr id="2058" name="Picture 10" descr="5 Essential Tips for Getting a Grant – dumit">
            <a:extLst>
              <a:ext uri="{FF2B5EF4-FFF2-40B4-BE49-F238E27FC236}">
                <a16:creationId xmlns:a16="http://schemas.microsoft.com/office/drawing/2014/main" id="{8EFB93E5-43A2-4CE1-9C67-A5F25429C3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555" y="1350992"/>
            <a:ext cx="4201014" cy="380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48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CEBC-870B-43F5-977D-D24F16C5A076}"/>
              </a:ext>
            </a:extLst>
          </p:cNvPr>
          <p:cNvSpPr>
            <a:spLocks noGrp="1"/>
          </p:cNvSpPr>
          <p:nvPr>
            <p:ph type="title"/>
          </p:nvPr>
        </p:nvSpPr>
        <p:spPr>
          <a:xfrm>
            <a:off x="95693" y="476980"/>
            <a:ext cx="8229600" cy="918677"/>
          </a:xfrm>
        </p:spPr>
        <p:txBody>
          <a:bodyPr>
            <a:normAutofit fontScale="90000"/>
          </a:bodyPr>
          <a:lstStyle/>
          <a:p>
            <a:r>
              <a:rPr lang="en-US" sz="53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t>Scholarships</a:t>
            </a:r>
            <a:br>
              <a:rPr lang="en-US" sz="4400" b="1">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2700" b="1">
                <a:latin typeface="Open Sans ExtraBold" panose="020B0906030804020204" pitchFamily="34" charset="0"/>
                <a:ea typeface="Open Sans ExtraBold" panose="020B0906030804020204" pitchFamily="34" charset="0"/>
                <a:cs typeface="Open Sans ExtraBold" panose="020B0906030804020204" pitchFamily="34" charset="0"/>
              </a:rPr>
              <a:t>Two Primary Types: Institutional and Private</a:t>
            </a:r>
            <a:br>
              <a:rPr lang="en-US" sz="4400">
                <a:solidFill>
                  <a:srgbClr val="E00122"/>
                </a:solidFill>
                <a:latin typeface="Open Sans ExtraBold" panose="020B0906030804020204" pitchFamily="34" charset="0"/>
                <a:ea typeface="Open Sans ExtraBold" panose="020B0906030804020204" pitchFamily="34" charset="0"/>
                <a:cs typeface="Open Sans ExtraBold" panose="020B0906030804020204" pitchFamily="34" charset="0"/>
              </a:rPr>
            </a:br>
            <a:endParaRPr lang="en-US"/>
          </a:p>
        </p:txBody>
      </p:sp>
      <p:sp>
        <p:nvSpPr>
          <p:cNvPr id="3" name="Content Placeholder 2">
            <a:extLst>
              <a:ext uri="{FF2B5EF4-FFF2-40B4-BE49-F238E27FC236}">
                <a16:creationId xmlns:a16="http://schemas.microsoft.com/office/drawing/2014/main" id="{E88B25F3-4B7A-4842-9EC5-44EDE28A971C}"/>
              </a:ext>
            </a:extLst>
          </p:cNvPr>
          <p:cNvSpPr>
            <a:spLocks noGrp="1"/>
          </p:cNvSpPr>
          <p:nvPr>
            <p:ph sz="half" idx="1"/>
          </p:nvPr>
        </p:nvSpPr>
        <p:spPr>
          <a:xfrm>
            <a:off x="-1031357" y="1708449"/>
            <a:ext cx="6785593" cy="4770341"/>
          </a:xfrm>
        </p:spPr>
        <p:txBody>
          <a:bodyPr vert="horz" lIns="91440" tIns="45720" rIns="91440" bIns="45720" rtlCol="0" anchor="t">
            <a:normAutofit/>
          </a:bodyPr>
          <a:lstStyle/>
          <a:p>
            <a:pPr lvl="3">
              <a:buFont typeface="Arial" panose="020B0604020202020204" pitchFamily="34" charset="0"/>
              <a:buChar char="•"/>
            </a:pPr>
            <a:r>
              <a:rPr lang="en-US" sz="2100" dirty="0">
                <a:latin typeface="Open Sans"/>
                <a:ea typeface="Open Sans"/>
                <a:cs typeface="Open Sans"/>
              </a:rPr>
              <a:t>How are scholarships awarded?</a:t>
            </a:r>
          </a:p>
          <a:p>
            <a:pPr lvl="3">
              <a:buFont typeface="Arial" panose="020B0604020202020204" pitchFamily="34" charset="0"/>
              <a:buChar char="•"/>
            </a:pPr>
            <a:endParaRPr lang="en-US" sz="2100" dirty="0">
              <a:latin typeface="Open Sans"/>
              <a:ea typeface="Open Sans"/>
              <a:cs typeface="Open Sans"/>
            </a:endParaRPr>
          </a:p>
          <a:p>
            <a:pPr lvl="3">
              <a:buFont typeface="Arial" panose="020B0604020202020204" pitchFamily="34" charset="0"/>
              <a:buChar char="•"/>
            </a:pPr>
            <a:r>
              <a:rPr lang="en-US" sz="2100" dirty="0">
                <a:latin typeface="Open Sans"/>
                <a:ea typeface="Open Sans"/>
                <a:cs typeface="Open Sans"/>
              </a:rPr>
              <a:t>Full academic profile.</a:t>
            </a:r>
            <a:endParaRPr lang="en-US" dirty="0">
              <a:latin typeface="Open Sans"/>
              <a:ea typeface="Open Sans"/>
              <a:cs typeface="Open Sans"/>
            </a:endParaRPr>
          </a:p>
          <a:p>
            <a:pPr lvl="3">
              <a:buFont typeface="Arial" panose="020B0604020202020204" pitchFamily="34" charset="0"/>
              <a:buChar char="•"/>
            </a:pPr>
            <a:r>
              <a:rPr lang="en-US" sz="2100" dirty="0">
                <a:latin typeface="Open Sans"/>
                <a:ea typeface="Open Sans"/>
                <a:cs typeface="Open Sans"/>
              </a:rPr>
              <a:t>Scholarships have their own criteria.</a:t>
            </a:r>
          </a:p>
          <a:p>
            <a:pPr lvl="3">
              <a:buFont typeface="Arial" panose="020B0604020202020204" pitchFamily="34" charset="0"/>
              <a:buChar char="•"/>
            </a:pPr>
            <a:r>
              <a:rPr lang="en-US" sz="2100" dirty="0">
                <a:latin typeface="Open Sans"/>
                <a:ea typeface="Open Sans"/>
                <a:cs typeface="Open Sans"/>
              </a:rPr>
              <a:t>Do not have to be repaid.</a:t>
            </a:r>
          </a:p>
          <a:p>
            <a:pPr lvl="3">
              <a:buFont typeface="Arial" panose="020B0604020202020204" pitchFamily="34" charset="0"/>
              <a:buChar char="•"/>
            </a:pPr>
            <a:r>
              <a:rPr lang="en-US" sz="2100" dirty="0">
                <a:latin typeface="Open Sans"/>
                <a:ea typeface="Open Sans"/>
                <a:cs typeface="Open Sans"/>
              </a:rPr>
              <a:t>Renewable scholarships usually have a GPA requirement. </a:t>
            </a:r>
          </a:p>
          <a:p>
            <a:pPr lvl="3">
              <a:buFont typeface="Arial" panose="020B0604020202020204" pitchFamily="34" charset="0"/>
              <a:buChar char="•"/>
            </a:pPr>
            <a:r>
              <a:rPr lang="en-US" sz="2100" dirty="0">
                <a:latin typeface="Open Sans"/>
                <a:ea typeface="Open Sans"/>
                <a:cs typeface="Open Sans"/>
              </a:rPr>
              <a:t>Never Stop applying for scholarships.</a:t>
            </a:r>
            <a:endParaRPr lang="en-US" sz="2100" dirty="0">
              <a:highlight>
                <a:srgbClr val="00FF00"/>
              </a:highlight>
              <a:latin typeface="Open Sans"/>
              <a:ea typeface="Open Sans"/>
              <a:cs typeface="Open Sans"/>
            </a:endParaRPr>
          </a:p>
          <a:p>
            <a:pPr lvl="3">
              <a:buFont typeface="Arial" panose="020B0604020202020204" pitchFamily="34" charset="0"/>
              <a:buChar char="•"/>
            </a:pPr>
            <a:r>
              <a:rPr lang="en-US" sz="2100" dirty="0">
                <a:latin typeface="Open Sans"/>
                <a:ea typeface="Open Sans"/>
                <a:cs typeface="Open Sans"/>
              </a:rPr>
              <a:t>Use reputable sources.</a:t>
            </a:r>
            <a:endParaRPr lang="en-US" sz="2100" b="0" i="0" dirty="0">
              <a:solidFill>
                <a:srgbClr val="000000"/>
              </a:solidFill>
              <a:effectLst/>
              <a:latin typeface="Open Sans"/>
              <a:ea typeface="Open Sans"/>
              <a:cs typeface="Open Sans"/>
            </a:endParaRPr>
          </a:p>
          <a:p>
            <a:pPr lvl="3">
              <a:buFont typeface="Arial" panose="020B0604020202020204" pitchFamily="34" charset="0"/>
              <a:buChar char="•"/>
            </a:pPr>
            <a:r>
              <a:rPr lang="en-US" sz="2100" dirty="0">
                <a:solidFill>
                  <a:srgbClr val="000000"/>
                </a:solidFill>
                <a:latin typeface="Open Sans"/>
                <a:ea typeface="Open Sans"/>
                <a:cs typeface="Open Sans"/>
              </a:rPr>
              <a:t>Scholarship essays are your time to shine. Speak to what makes you unique.</a:t>
            </a:r>
          </a:p>
          <a:p>
            <a:pPr marL="1371600" lvl="3" indent="0">
              <a:buNone/>
            </a:pPr>
            <a:endParaRPr lang="en-US" sz="21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a:p>
        </p:txBody>
      </p:sp>
      <p:pic>
        <p:nvPicPr>
          <p:cNvPr id="11266" name="Picture 2" descr="Scholarships - Mark and Robyn Jones College of Nursing | Montana State  University">
            <a:extLst>
              <a:ext uri="{FF2B5EF4-FFF2-40B4-BE49-F238E27FC236}">
                <a16:creationId xmlns:a16="http://schemas.microsoft.com/office/drawing/2014/main" id="{D00947B3-DD9C-4050-8680-C86C7D1A23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13991" y="1722473"/>
            <a:ext cx="3115338" cy="32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7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11575-8152-4F95-8F84-57FB6791DD3A}"/>
              </a:ext>
            </a:extLst>
          </p:cNvPr>
          <p:cNvSpPr txBox="1"/>
          <p:nvPr/>
        </p:nvSpPr>
        <p:spPr>
          <a:xfrm>
            <a:off x="452673" y="440022"/>
            <a:ext cx="7767874" cy="769441"/>
          </a:xfrm>
          <a:prstGeom prst="rect">
            <a:avLst/>
          </a:prstGeom>
          <a:noFill/>
        </p:spPr>
        <p:txBody>
          <a:bodyPr wrap="square">
            <a:spAutoFit/>
          </a:bodyPr>
          <a:lstStyle/>
          <a:p>
            <a:pPr algn="ctr"/>
            <a:r>
              <a:rPr lang="en-US" sz="4400" b="1" i="0" u="none" strike="noStrike">
                <a:solidFill>
                  <a:srgbClr val="E00122"/>
                </a:solidFill>
                <a:effectLst/>
                <a:latin typeface="Open Sans ExtraBold" panose="020B0906030804020204" pitchFamily="34" charset="0"/>
                <a:ea typeface="Open Sans ExtraBold" panose="020B0906030804020204" pitchFamily="34" charset="0"/>
                <a:cs typeface="Open Sans ExtraBold" panose="020B0906030804020204" pitchFamily="34" charset="0"/>
              </a:rPr>
              <a:t>Scholarship Searches</a:t>
            </a:r>
            <a:r>
              <a:rPr lang="en-US" b="0" i="0">
                <a:solidFill>
                  <a:srgbClr val="000000"/>
                </a:solidFill>
                <a:effectLst/>
                <a:latin typeface="Gill Sans Ultra Bold" panose="020B0A02020104020203" pitchFamily="34" charset="0"/>
              </a:rPr>
              <a:t>​</a:t>
            </a:r>
            <a:endParaRPr lang="en-US">
              <a:latin typeface="Gill Sans Ultra Bold" panose="020B0A02020104020203" pitchFamily="34" charset="0"/>
            </a:endParaRPr>
          </a:p>
        </p:txBody>
      </p:sp>
      <p:sp>
        <p:nvSpPr>
          <p:cNvPr id="5" name="TextBox 4">
            <a:extLst>
              <a:ext uri="{FF2B5EF4-FFF2-40B4-BE49-F238E27FC236}">
                <a16:creationId xmlns:a16="http://schemas.microsoft.com/office/drawing/2014/main" id="{F669691F-5E5E-49E1-865F-D8ACC3BDDDB8}"/>
              </a:ext>
            </a:extLst>
          </p:cNvPr>
          <p:cNvSpPr txBox="1"/>
          <p:nvPr/>
        </p:nvSpPr>
        <p:spPr>
          <a:xfrm>
            <a:off x="452673" y="1507979"/>
            <a:ext cx="8175280" cy="4555093"/>
          </a:xfrm>
          <a:prstGeom prst="rect">
            <a:avLst/>
          </a:prstGeom>
          <a:noFill/>
        </p:spPr>
        <p:txBody>
          <a:bodyPr wrap="square" lIns="91440" tIns="45720" rIns="91440" bIns="45720" anchor="t">
            <a:spAutoFit/>
          </a:bodyPr>
          <a:lstStyle/>
          <a:p>
            <a:pPr algn="l" rtl="0" fontAlgn="base"/>
            <a:r>
              <a:rPr lang="en-US" sz="2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Information via the Web: </a:t>
            </a:r>
            <a:r>
              <a:rPr lang="en-US"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a:solidFill>
                  <a:srgbClr val="E00122"/>
                </a:solidFill>
                <a:latin typeface="Open Sans"/>
                <a:ea typeface="Open Sans"/>
                <a:cs typeface="Open Sans"/>
              </a:rPr>
              <a:t>uc.edu/enrollment-services </a:t>
            </a:r>
            <a:endParaRPr lang="en-US">
              <a:solidFill>
                <a:srgbClr val="E00122"/>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fastweb.com</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scholarshipamerica.org  </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cincinnatischolarshipfoundation.org</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collegeboard.com</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collegexpress.com</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munozfoundation.org</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marL="742950" lvl="1" indent="-285750" fontAlgn="base">
              <a:buFont typeface="Arial" panose="020B0604020202020204" pitchFamily="34" charset="0"/>
              <a:buChar char="•"/>
            </a:pPr>
            <a:r>
              <a:rPr lang="en-US" b="0" i="0" u="none" strike="noStrike">
                <a:solidFill>
                  <a:srgbClr val="E00122"/>
                </a:solidFill>
                <a:effectLst/>
                <a:latin typeface="Open Sans" panose="020B0606030504020204" pitchFamily="34" charset="0"/>
                <a:ea typeface="Open Sans" panose="020B0606030504020204" pitchFamily="34" charset="0"/>
                <a:cs typeface="Open Sans" panose="020B0606030504020204" pitchFamily="34" charset="0"/>
              </a:rPr>
              <a:t>uncf.org</a:t>
            </a:r>
            <a:r>
              <a:rPr lang="en-US" b="0" i="0">
                <a:solidFill>
                  <a:srgbClr val="E00122"/>
                </a:solidFill>
                <a:effectLst/>
                <a:latin typeface="Open Sans" panose="020B0606030504020204" pitchFamily="34" charset="0"/>
                <a:ea typeface="Open Sans" panose="020B0606030504020204" pitchFamily="34" charset="0"/>
                <a:cs typeface="Open Sans" panose="020B0606030504020204" pitchFamily="34" charset="0"/>
              </a:rPr>
              <a:t>​</a:t>
            </a:r>
          </a:p>
          <a:p>
            <a:pPr lvl="1" fontAlgn="base"/>
            <a:endParaRPr lang="en-US" sz="1600" b="0" i="0">
              <a:solidFill>
                <a:srgbClr val="E00122"/>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Libraries</a:t>
            </a:r>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buFont typeface="Arial" panose="020B0604020202020204" pitchFamily="34" charset="0"/>
              <a:buChar char="•"/>
            </a:pPr>
            <a:r>
              <a:rPr lang="en-US"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High school counselors</a:t>
            </a:r>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buFont typeface="Arial" panose="020B0604020202020204" pitchFamily="34" charset="0"/>
              <a:buChar char="•"/>
            </a:pPr>
            <a:r>
              <a:rPr lang="en-US"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Hometown organizations, churches, etc.</a:t>
            </a:r>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buFont typeface="Arial" panose="020B0604020202020204" pitchFamily="34" charset="0"/>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UC Scholarships may require community service.</a:t>
            </a:r>
          </a:p>
          <a:p>
            <a:pPr marL="285750" indent="-285750" algn="l" rtl="0" fontAlgn="base">
              <a:buFont typeface="Arial" panose="020B0604020202020204" pitchFamily="34" charset="0"/>
              <a:buChar char="•"/>
            </a:pPr>
            <a:r>
              <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UC Schol</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arships are awarded using the full academic profile.</a:t>
            </a:r>
            <a:endPar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en-US"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062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5AFF032E60B4BAC5BEF3F6CC7BA9D" ma:contentTypeVersion="18" ma:contentTypeDescription="Create a new document." ma:contentTypeScope="" ma:versionID="b7b6b578c1724bbfbe0823016679dc67">
  <xsd:schema xmlns:xsd="http://www.w3.org/2001/XMLSchema" xmlns:xs="http://www.w3.org/2001/XMLSchema" xmlns:p="http://schemas.microsoft.com/office/2006/metadata/properties" xmlns:ns2="5ec4f3ed-23fd-4828-82ca-234d48e5fdf5" xmlns:ns3="353bb5da-c309-4e63-8920-ef9f0433069f" xmlns:ns4="8be56858-bf0c-43d6-954d-be7222281d29" targetNamespace="http://schemas.microsoft.com/office/2006/metadata/properties" ma:root="true" ma:fieldsID="b097cb903c169600ce43d2a7a81a6188" ns2:_="" ns3:_="" ns4:_="">
    <xsd:import namespace="5ec4f3ed-23fd-4828-82ca-234d48e5fdf5"/>
    <xsd:import namespace="353bb5da-c309-4e63-8920-ef9f0433069f"/>
    <xsd:import namespace="8be56858-bf0c-43d6-954d-be7222281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4:TaxCatchAll" minOccurs="0"/>
                <xsd:element ref="ns2:MediaServiceDateTake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4f3ed-23fd-4828-82ca-234d48e5fd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7ed257-b896-4b55-84f7-2c4d79b9c33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3bb5da-c309-4e63-8920-ef9f043306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56858-bf0c-43d6-954d-be7222281d2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843639a-43d1-4d2c-a140-2cfa8fe96590}" ma:internalName="TaxCatchAll" ma:showField="CatchAllData" ma:web="353bb5da-c309-4e63-8920-ef9f04330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c4f3ed-23fd-4828-82ca-234d48e5fdf5">
      <Terms xmlns="http://schemas.microsoft.com/office/infopath/2007/PartnerControls"/>
    </lcf76f155ced4ddcb4097134ff3c332f>
    <TaxCatchAll xmlns="8be56858-bf0c-43d6-954d-be7222281d29" xsi:nil="true"/>
    <SharedWithUsers xmlns="353bb5da-c309-4e63-8920-ef9f0433069f">
      <UserInfo>
        <DisplayName>Garner, Penny (garnerpy)</DisplayName>
        <AccountId>26</AccountId>
        <AccountType/>
      </UserInfo>
      <UserInfo>
        <DisplayName>Canipe, Claudia (canipecj)</DisplayName>
        <AccountId>37</AccountId>
        <AccountType/>
      </UserInfo>
      <UserInfo>
        <DisplayName>Meimann, Sydney (meimansr)</DisplayName>
        <AccountId>18</AccountId>
        <AccountType/>
      </UserInfo>
      <UserInfo>
        <DisplayName>Montgomery, Jordan (montgjn)</DisplayName>
        <AccountId>10827</AccountId>
        <AccountType/>
      </UserInfo>
    </SharedWithUsers>
  </documentManagement>
</p:properties>
</file>

<file path=customXml/itemProps1.xml><?xml version="1.0" encoding="utf-8"?>
<ds:datastoreItem xmlns:ds="http://schemas.openxmlformats.org/officeDocument/2006/customXml" ds:itemID="{AB0774AB-A18C-44CD-9135-D3774D134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c4f3ed-23fd-4828-82ca-234d48e5fdf5"/>
    <ds:schemaRef ds:uri="353bb5da-c309-4e63-8920-ef9f0433069f"/>
    <ds:schemaRef ds:uri="8be56858-bf0c-43d6-954d-be7222281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353bb5da-c309-4e63-8920-ef9f0433069f"/>
    <ds:schemaRef ds:uri="5ec4f3ed-23fd-4828-82ca-234d48e5fdf5"/>
    <ds:schemaRef ds:uri="8be56858-bf0c-43d6-954d-be7222281d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40</TotalTime>
  <Words>1157</Words>
  <Application>Microsoft Office PowerPoint</Application>
  <PresentationFormat>On-screen Show (4:3)</PresentationFormat>
  <Paragraphs>174</Paragraphs>
  <Slides>20</Slides>
  <Notes>1</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Gill Sans Ultra Bold</vt:lpstr>
      <vt:lpstr>Open Sans</vt:lpstr>
      <vt:lpstr>Open Sans Extrabold</vt:lpstr>
      <vt:lpstr>Open Sans Extrabold</vt:lpstr>
      <vt:lpstr>Times New Roman</vt:lpstr>
      <vt:lpstr>Office Theme</vt:lpstr>
      <vt:lpstr> </vt:lpstr>
      <vt:lpstr>FINANCIAL AID 101 AGENDA </vt:lpstr>
      <vt:lpstr> What is Financial Aid?  </vt:lpstr>
      <vt:lpstr>PowerPoint Presentation</vt:lpstr>
      <vt:lpstr>      </vt:lpstr>
      <vt:lpstr>Types of Financial Aid</vt:lpstr>
      <vt:lpstr>Grants – Free Money </vt:lpstr>
      <vt:lpstr>Scholarships Two Primary Types: Institutional and Private </vt:lpstr>
      <vt:lpstr>PowerPoint Presentation</vt:lpstr>
      <vt:lpstr>Employment Federal Work Study (FWS) – Part Time Jobs </vt:lpstr>
      <vt:lpstr>PowerPoint Presentation</vt:lpstr>
      <vt:lpstr>PowerPoint Presentation</vt:lpstr>
      <vt:lpstr>PowerPoint Presentation</vt:lpstr>
      <vt:lpstr>Cincinnati Tuition Guarantee Policy</vt:lpstr>
      <vt:lpstr>PowerPoint Presentation</vt:lpstr>
      <vt:lpstr>PowerPoint Presentation</vt:lpstr>
      <vt:lpstr>UC Payment Options</vt:lpstr>
      <vt:lpstr>Can I afford it? Make a plan today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Stratman, Ken (stratmkf)</cp:lastModifiedBy>
  <cp:revision>49</cp:revision>
  <dcterms:created xsi:type="dcterms:W3CDTF">2010-04-12T23:12:02Z</dcterms:created>
  <dcterms:modified xsi:type="dcterms:W3CDTF">2025-10-14T14:54:28Z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0x01010075F5AFF032E60B4BAC5BEF3F6CC7BA9D</vt:lpwstr>
  </property>
  <property fmtid="{D5CDD505-2E9C-101B-9397-08002B2CF9AE}" pid="3" name="MediaServiceImageTags">
    <vt:lpwstr/>
  </property>
</Properties>
</file>